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x="18288000" cy="10287000"/>
  <p:notesSz cx="6858000" cy="9144000"/>
  <p:embeddedFontLst>
    <p:embeddedFont>
      <p:font typeface="Open Sauce Heavy" charset="1" panose="00000A00000000000000"/>
      <p:regular r:id="rId18"/>
    </p:embeddedFont>
    <p:embeddedFont>
      <p:font typeface="Aileron" charset="1" panose="00000500000000000000"/>
      <p:regular r:id="rId19"/>
    </p:embeddedFont>
    <p:embeddedFont>
      <p:font typeface="Aileron Bold" charset="1" panose="00000800000000000000"/>
      <p:regular r:id="rId20"/>
    </p:embeddedFont>
    <p:embeddedFont>
      <p:font typeface="Aileron Italics" charset="1" panose="00000500000000000000"/>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 Id="rId3" Target="../media/image7.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png" Type="http://schemas.openxmlformats.org/officeDocument/2006/relationships/image"/><Relationship Id="rId3" Target="../media/image13.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4.png" Type="http://schemas.openxmlformats.org/officeDocument/2006/relationships/image"/></Relationships>
</file>

<file path=ppt/slides/slide1.xml><?xml version="1.0" encoding="utf-8"?>
<p:sld xmlns:p="http://schemas.openxmlformats.org/presentationml/2006/main" xmlns:a="http://schemas.openxmlformats.org/drawingml/2006/main">
  <p:cSld>
    <p:bg>
      <p:bgPr>
        <a:solidFill>
          <a:srgbClr val="FF66C4"/>
        </a:solidFill>
      </p:bgPr>
    </p:bg>
    <p:spTree>
      <p:nvGrpSpPr>
        <p:cNvPr id="1" name=""/>
        <p:cNvGrpSpPr/>
        <p:nvPr/>
      </p:nvGrpSpPr>
      <p:grpSpPr>
        <a:xfrm>
          <a:off x="0" y="0"/>
          <a:ext cx="0" cy="0"/>
          <a:chOff x="0" y="0"/>
          <a:chExt cx="0" cy="0"/>
        </a:xfrm>
      </p:grpSpPr>
      <p:sp>
        <p:nvSpPr>
          <p:cNvPr name="TextBox 2" id="2"/>
          <p:cNvSpPr txBox="true"/>
          <p:nvPr/>
        </p:nvSpPr>
        <p:spPr>
          <a:xfrm rot="0">
            <a:off x="2642289" y="1783635"/>
            <a:ext cx="10539396" cy="5846085"/>
          </a:xfrm>
          <a:prstGeom prst="rect">
            <a:avLst/>
          </a:prstGeom>
        </p:spPr>
        <p:txBody>
          <a:bodyPr anchor="t" rtlCol="false" tIns="0" lIns="0" bIns="0" rIns="0">
            <a:spAutoFit/>
          </a:bodyPr>
          <a:lstStyle/>
          <a:p>
            <a:pPr algn="l">
              <a:lnSpc>
                <a:spcPts val="11330"/>
              </a:lnSpc>
            </a:pPr>
            <a:r>
              <a:rPr lang="en-US" b="true" sz="12315" spc="-714">
                <a:solidFill>
                  <a:srgbClr val="FFFFFF"/>
                </a:solidFill>
                <a:latin typeface="Open Sauce Heavy"/>
                <a:ea typeface="Open Sauce Heavy"/>
                <a:cs typeface="Open Sauce Heavy"/>
                <a:sym typeface="Open Sauce Heavy"/>
              </a:rPr>
              <a:t>A proposal for the special girl I've ever met</a:t>
            </a:r>
          </a:p>
          <a:p>
            <a:pPr algn="l">
              <a:lnSpc>
                <a:spcPts val="11330"/>
              </a:lnSpc>
            </a:pPr>
          </a:p>
        </p:txBody>
      </p:sp>
      <p:sp>
        <p:nvSpPr>
          <p:cNvPr name="TextBox 3" id="3"/>
          <p:cNvSpPr txBox="true"/>
          <p:nvPr/>
        </p:nvSpPr>
        <p:spPr>
          <a:xfrm rot="0">
            <a:off x="593030" y="9511565"/>
            <a:ext cx="5959905" cy="409555"/>
          </a:xfrm>
          <a:prstGeom prst="rect">
            <a:avLst/>
          </a:prstGeom>
        </p:spPr>
        <p:txBody>
          <a:bodyPr anchor="t" rtlCol="false" tIns="0" lIns="0" bIns="0" rIns="0">
            <a:spAutoFit/>
          </a:bodyPr>
          <a:lstStyle/>
          <a:p>
            <a:pPr algn="l">
              <a:lnSpc>
                <a:spcPts val="2937"/>
              </a:lnSpc>
            </a:pPr>
            <a:r>
              <a:rPr lang="en-US" sz="3193" spc="-185" b="true">
                <a:solidFill>
                  <a:srgbClr val="FFFFFF"/>
                </a:solidFill>
                <a:latin typeface="Open Sauce Heavy"/>
                <a:ea typeface="Open Sauce Heavy"/>
                <a:cs typeface="Open Sauce Heavy"/>
                <a:sym typeface="Open Sauce Heavy"/>
              </a:rPr>
              <a:t>www.meenta.net</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FF66C4"/>
        </a:solidFill>
      </p:bgPr>
    </p:bg>
    <p:spTree>
      <p:nvGrpSpPr>
        <p:cNvPr id="1" name=""/>
        <p:cNvGrpSpPr/>
        <p:nvPr/>
      </p:nvGrpSpPr>
      <p:grpSpPr>
        <a:xfrm>
          <a:off x="0" y="0"/>
          <a:ext cx="0" cy="0"/>
          <a:chOff x="0" y="0"/>
          <a:chExt cx="0" cy="0"/>
        </a:xfrm>
      </p:grpSpPr>
      <p:sp>
        <p:nvSpPr>
          <p:cNvPr name="TextBox 2" id="2"/>
          <p:cNvSpPr txBox="true"/>
          <p:nvPr/>
        </p:nvSpPr>
        <p:spPr>
          <a:xfrm rot="0">
            <a:off x="1172534" y="734194"/>
            <a:ext cx="13507303" cy="881239"/>
          </a:xfrm>
          <a:prstGeom prst="rect">
            <a:avLst/>
          </a:prstGeom>
        </p:spPr>
        <p:txBody>
          <a:bodyPr anchor="t" rtlCol="false" tIns="0" lIns="0" bIns="0" rIns="0">
            <a:spAutoFit/>
          </a:bodyPr>
          <a:lstStyle/>
          <a:p>
            <a:pPr algn="l" marL="0" indent="0" lvl="0">
              <a:lnSpc>
                <a:spcPts val="6327"/>
              </a:lnSpc>
            </a:pPr>
            <a:r>
              <a:rPr lang="en-US" b="true" sz="7358" spc="-566">
                <a:solidFill>
                  <a:srgbClr val="FFFFFF"/>
                </a:solidFill>
                <a:latin typeface="Open Sauce Heavy"/>
                <a:ea typeface="Open Sauce Heavy"/>
                <a:cs typeface="Open Sauce Heavy"/>
                <a:sym typeface="Open Sauce Heavy"/>
              </a:rPr>
              <a:t>KEUNTUNGAN DAN KERUGIAN</a:t>
            </a:r>
          </a:p>
        </p:txBody>
      </p:sp>
      <p:sp>
        <p:nvSpPr>
          <p:cNvPr name="TextBox 3" id="3"/>
          <p:cNvSpPr txBox="true"/>
          <p:nvPr/>
        </p:nvSpPr>
        <p:spPr>
          <a:xfrm rot="0">
            <a:off x="1172534" y="1662154"/>
            <a:ext cx="9910445" cy="649839"/>
          </a:xfrm>
          <a:prstGeom prst="rect">
            <a:avLst/>
          </a:prstGeom>
        </p:spPr>
        <p:txBody>
          <a:bodyPr anchor="t" rtlCol="false" tIns="0" lIns="0" bIns="0" rIns="0">
            <a:spAutoFit/>
          </a:bodyPr>
          <a:lstStyle/>
          <a:p>
            <a:pPr algn="l" marL="0" indent="0" lvl="0">
              <a:lnSpc>
                <a:spcPts val="4642"/>
              </a:lnSpc>
            </a:pPr>
            <a:r>
              <a:rPr lang="en-US" b="true" sz="5398" spc="-415">
                <a:solidFill>
                  <a:srgbClr val="FFFFFF"/>
                </a:solidFill>
                <a:latin typeface="Open Sauce Heavy"/>
                <a:ea typeface="Open Sauce Heavy"/>
                <a:cs typeface="Open Sauce Heavy"/>
                <a:sym typeface="Open Sauce Heavy"/>
              </a:rPr>
              <a:t>KALAU DENGANKU</a:t>
            </a:r>
          </a:p>
        </p:txBody>
      </p:sp>
      <p:sp>
        <p:nvSpPr>
          <p:cNvPr name="TextBox 4" id="4"/>
          <p:cNvSpPr txBox="true"/>
          <p:nvPr/>
        </p:nvSpPr>
        <p:spPr>
          <a:xfrm rot="0">
            <a:off x="1172534" y="2819064"/>
            <a:ext cx="8733214" cy="537455"/>
          </a:xfrm>
          <a:prstGeom prst="rect">
            <a:avLst/>
          </a:prstGeom>
        </p:spPr>
        <p:txBody>
          <a:bodyPr anchor="t" rtlCol="false" tIns="0" lIns="0" bIns="0" rIns="0">
            <a:spAutoFit/>
          </a:bodyPr>
          <a:lstStyle/>
          <a:p>
            <a:pPr algn="l" marL="0" indent="0" lvl="0">
              <a:lnSpc>
                <a:spcPts val="3846"/>
              </a:lnSpc>
            </a:pPr>
            <a:r>
              <a:rPr lang="en-US" b="true" sz="4472" spc="-344">
                <a:solidFill>
                  <a:srgbClr val="FFFFFF"/>
                </a:solidFill>
                <a:latin typeface="Open Sauce Heavy"/>
                <a:ea typeface="Open Sauce Heavy"/>
                <a:cs typeface="Open Sauce Heavy"/>
                <a:sym typeface="Open Sauce Heavy"/>
              </a:rPr>
              <a:t>KEUNTUNGAN</a:t>
            </a:r>
          </a:p>
        </p:txBody>
      </p:sp>
      <p:sp>
        <p:nvSpPr>
          <p:cNvPr name="TextBox 5" id="5"/>
          <p:cNvSpPr txBox="true"/>
          <p:nvPr/>
        </p:nvSpPr>
        <p:spPr>
          <a:xfrm rot="0">
            <a:off x="10163473" y="2819064"/>
            <a:ext cx="8733214" cy="537455"/>
          </a:xfrm>
          <a:prstGeom prst="rect">
            <a:avLst/>
          </a:prstGeom>
        </p:spPr>
        <p:txBody>
          <a:bodyPr anchor="t" rtlCol="false" tIns="0" lIns="0" bIns="0" rIns="0">
            <a:spAutoFit/>
          </a:bodyPr>
          <a:lstStyle/>
          <a:p>
            <a:pPr algn="l" marL="0" indent="0" lvl="0">
              <a:lnSpc>
                <a:spcPts val="3846"/>
              </a:lnSpc>
            </a:pPr>
            <a:r>
              <a:rPr lang="en-US" b="true" sz="4472" spc="-344">
                <a:solidFill>
                  <a:srgbClr val="FFFFFF"/>
                </a:solidFill>
                <a:latin typeface="Open Sauce Heavy"/>
                <a:ea typeface="Open Sauce Heavy"/>
                <a:cs typeface="Open Sauce Heavy"/>
                <a:sym typeface="Open Sauce Heavy"/>
              </a:rPr>
              <a:t>KERUGIAN</a:t>
            </a:r>
          </a:p>
        </p:txBody>
      </p:sp>
      <p:sp>
        <p:nvSpPr>
          <p:cNvPr name="TextBox 6" id="6"/>
          <p:cNvSpPr txBox="true"/>
          <p:nvPr/>
        </p:nvSpPr>
        <p:spPr>
          <a:xfrm rot="0">
            <a:off x="1172534" y="3855912"/>
            <a:ext cx="6914477" cy="576073"/>
          </a:xfrm>
          <a:prstGeom prst="rect">
            <a:avLst/>
          </a:prstGeom>
        </p:spPr>
        <p:txBody>
          <a:bodyPr anchor="t" rtlCol="false" tIns="0" lIns="0" bIns="0" rIns="0">
            <a:spAutoFit/>
          </a:bodyPr>
          <a:lstStyle/>
          <a:p>
            <a:pPr algn="l" marL="0" indent="0" lvl="0">
              <a:lnSpc>
                <a:spcPts val="2294"/>
              </a:lnSpc>
            </a:pPr>
            <a:r>
              <a:rPr lang="en-US" b="true" sz="2066" spc="-159">
                <a:solidFill>
                  <a:srgbClr val="FFFFFF"/>
                </a:solidFill>
                <a:latin typeface="Open Sauce Heavy"/>
                <a:ea typeface="Open Sauce Heavy"/>
                <a:cs typeface="Open Sauce Heavy"/>
                <a:sym typeface="Open Sauce Heavy"/>
              </a:rPr>
              <a:t>KITA BISA BERIBADAH BERSAMA DAN PERGI KE GEREJA SETIAP MINGGU</a:t>
            </a:r>
          </a:p>
        </p:txBody>
      </p:sp>
      <p:sp>
        <p:nvSpPr>
          <p:cNvPr name="TextBox 7" id="7"/>
          <p:cNvSpPr txBox="true"/>
          <p:nvPr/>
        </p:nvSpPr>
        <p:spPr>
          <a:xfrm rot="0">
            <a:off x="1172534" y="4586025"/>
            <a:ext cx="6914477" cy="576073"/>
          </a:xfrm>
          <a:prstGeom prst="rect">
            <a:avLst/>
          </a:prstGeom>
        </p:spPr>
        <p:txBody>
          <a:bodyPr anchor="t" rtlCol="false" tIns="0" lIns="0" bIns="0" rIns="0">
            <a:spAutoFit/>
          </a:bodyPr>
          <a:lstStyle/>
          <a:p>
            <a:pPr algn="l" marL="0" indent="0" lvl="0">
              <a:lnSpc>
                <a:spcPts val="2294"/>
              </a:lnSpc>
            </a:pPr>
            <a:r>
              <a:rPr lang="en-US" b="true" sz="2066" spc="-159">
                <a:solidFill>
                  <a:srgbClr val="FFFFFF"/>
                </a:solidFill>
                <a:latin typeface="Open Sauce Heavy"/>
                <a:ea typeface="Open Sauce Heavy"/>
                <a:cs typeface="Open Sauce Heavy"/>
                <a:sym typeface="Open Sauce Heavy"/>
              </a:rPr>
              <a:t>KITA BISA BERBAGI PERAN DALAM MENGURUS RUMAH TANGGA</a:t>
            </a:r>
          </a:p>
        </p:txBody>
      </p:sp>
      <p:sp>
        <p:nvSpPr>
          <p:cNvPr name="TextBox 8" id="8"/>
          <p:cNvSpPr txBox="true"/>
          <p:nvPr/>
        </p:nvSpPr>
        <p:spPr>
          <a:xfrm rot="0">
            <a:off x="1172534" y="5279497"/>
            <a:ext cx="6914477" cy="576073"/>
          </a:xfrm>
          <a:prstGeom prst="rect">
            <a:avLst/>
          </a:prstGeom>
        </p:spPr>
        <p:txBody>
          <a:bodyPr anchor="t" rtlCol="false" tIns="0" lIns="0" bIns="0" rIns="0">
            <a:spAutoFit/>
          </a:bodyPr>
          <a:lstStyle/>
          <a:p>
            <a:pPr algn="l" marL="0" indent="0" lvl="0">
              <a:lnSpc>
                <a:spcPts val="2294"/>
              </a:lnSpc>
            </a:pPr>
            <a:r>
              <a:rPr lang="en-US" b="true" sz="2066" spc="-159">
                <a:solidFill>
                  <a:srgbClr val="FFFFFF"/>
                </a:solidFill>
                <a:latin typeface="Open Sauce Heavy"/>
                <a:ea typeface="Open Sauce Heavy"/>
                <a:cs typeface="Open Sauce Heavy"/>
                <a:sym typeface="Open Sauce Heavy"/>
              </a:rPr>
              <a:t>AKU AKAN JADI ORANG PERTAMA YANG SELALU MEMBELAMU DALAM HAL APAPUN</a:t>
            </a:r>
          </a:p>
        </p:txBody>
      </p:sp>
      <p:sp>
        <p:nvSpPr>
          <p:cNvPr name="TextBox 9" id="9"/>
          <p:cNvSpPr txBox="true"/>
          <p:nvPr/>
        </p:nvSpPr>
        <p:spPr>
          <a:xfrm rot="0">
            <a:off x="1172534" y="6046070"/>
            <a:ext cx="6914477" cy="576073"/>
          </a:xfrm>
          <a:prstGeom prst="rect">
            <a:avLst/>
          </a:prstGeom>
        </p:spPr>
        <p:txBody>
          <a:bodyPr anchor="t" rtlCol="false" tIns="0" lIns="0" bIns="0" rIns="0">
            <a:spAutoFit/>
          </a:bodyPr>
          <a:lstStyle/>
          <a:p>
            <a:pPr algn="l" marL="0" indent="0" lvl="0">
              <a:lnSpc>
                <a:spcPts val="2294"/>
              </a:lnSpc>
            </a:pPr>
            <a:r>
              <a:rPr lang="en-US" b="true" sz="2066" spc="-159">
                <a:solidFill>
                  <a:srgbClr val="FFFFFF"/>
                </a:solidFill>
                <a:latin typeface="Open Sauce Heavy"/>
                <a:ea typeface="Open Sauce Heavy"/>
                <a:cs typeface="Open Sauce Heavy"/>
                <a:sym typeface="Open Sauce Heavy"/>
              </a:rPr>
              <a:t>KAMU SELALU PUNYA KESEMPATAN UNTUK BERKEMBANG MERAIH HAL YANG KAMU INGINKAN</a:t>
            </a:r>
          </a:p>
        </p:txBody>
      </p:sp>
      <p:sp>
        <p:nvSpPr>
          <p:cNvPr name="TextBox 10" id="10"/>
          <p:cNvSpPr txBox="true"/>
          <p:nvPr/>
        </p:nvSpPr>
        <p:spPr>
          <a:xfrm rot="0">
            <a:off x="10163473" y="3833640"/>
            <a:ext cx="6914477" cy="576073"/>
          </a:xfrm>
          <a:prstGeom prst="rect">
            <a:avLst/>
          </a:prstGeom>
        </p:spPr>
        <p:txBody>
          <a:bodyPr anchor="t" rtlCol="false" tIns="0" lIns="0" bIns="0" rIns="0">
            <a:spAutoFit/>
          </a:bodyPr>
          <a:lstStyle/>
          <a:p>
            <a:pPr algn="l">
              <a:lnSpc>
                <a:spcPts val="2294"/>
              </a:lnSpc>
            </a:pPr>
            <a:r>
              <a:rPr lang="en-US" b="true" sz="2066" spc="-159">
                <a:solidFill>
                  <a:srgbClr val="FFFFFF"/>
                </a:solidFill>
                <a:latin typeface="Open Sauce Heavy"/>
                <a:ea typeface="Open Sauce Heavy"/>
                <a:cs typeface="Open Sauce Heavy"/>
                <a:sym typeface="Open Sauce Heavy"/>
              </a:rPr>
              <a:t>AKU SEDIKIT PELUPA TAPI AKU CATAT </a:t>
            </a:r>
          </a:p>
          <a:p>
            <a:pPr algn="l" marL="0" indent="0" lvl="0">
              <a:lnSpc>
                <a:spcPts val="2294"/>
              </a:lnSpc>
            </a:pPr>
            <a:r>
              <a:rPr lang="en-US" b="true" sz="2066" spc="-159">
                <a:solidFill>
                  <a:srgbClr val="FFFFFF"/>
                </a:solidFill>
                <a:latin typeface="Open Sauce Heavy"/>
                <a:ea typeface="Open Sauce Heavy"/>
                <a:cs typeface="Open Sauce Heavy"/>
                <a:sym typeface="Open Sauce Heavy"/>
              </a:rPr>
              <a:t>HAL YANG KURASA PENTING</a:t>
            </a:r>
          </a:p>
        </p:txBody>
      </p:sp>
      <p:sp>
        <p:nvSpPr>
          <p:cNvPr name="TextBox 11" id="11"/>
          <p:cNvSpPr txBox="true"/>
          <p:nvPr/>
        </p:nvSpPr>
        <p:spPr>
          <a:xfrm rot="0">
            <a:off x="10163473" y="4640924"/>
            <a:ext cx="6914477" cy="861823"/>
          </a:xfrm>
          <a:prstGeom prst="rect">
            <a:avLst/>
          </a:prstGeom>
        </p:spPr>
        <p:txBody>
          <a:bodyPr anchor="t" rtlCol="false" tIns="0" lIns="0" bIns="0" rIns="0">
            <a:spAutoFit/>
          </a:bodyPr>
          <a:lstStyle/>
          <a:p>
            <a:pPr algn="l">
              <a:lnSpc>
                <a:spcPts val="2294"/>
              </a:lnSpc>
            </a:pPr>
            <a:r>
              <a:rPr lang="en-US" b="true" sz="2066" spc="-159">
                <a:solidFill>
                  <a:srgbClr val="FFFFFF"/>
                </a:solidFill>
                <a:latin typeface="Open Sauce Heavy"/>
                <a:ea typeface="Open Sauce Heavy"/>
                <a:cs typeface="Open Sauce Heavy"/>
                <a:sym typeface="Open Sauce Heavy"/>
              </a:rPr>
              <a:t>AKU INTROVERT TAPI KALAU MEMANG</a:t>
            </a:r>
          </a:p>
          <a:p>
            <a:pPr algn="l">
              <a:lnSpc>
                <a:spcPts val="2294"/>
              </a:lnSpc>
            </a:pPr>
            <a:r>
              <a:rPr lang="en-US" b="true" sz="2066" spc="-159">
                <a:solidFill>
                  <a:srgbClr val="FFFFFF"/>
                </a:solidFill>
                <a:latin typeface="Open Sauce Heavy"/>
                <a:ea typeface="Open Sauce Heavy"/>
                <a:cs typeface="Open Sauce Heavy"/>
                <a:sym typeface="Open Sauce Heavy"/>
              </a:rPr>
              <a:t>HARUS BERTEMU BANYAK ORANG ATAU DI</a:t>
            </a:r>
          </a:p>
          <a:p>
            <a:pPr algn="l" marL="0" indent="0" lvl="0">
              <a:lnSpc>
                <a:spcPts val="2294"/>
              </a:lnSpc>
            </a:pPr>
            <a:r>
              <a:rPr lang="en-US" b="true" sz="2066" spc="-159">
                <a:solidFill>
                  <a:srgbClr val="FFFFFF"/>
                </a:solidFill>
                <a:latin typeface="Open Sauce Heavy"/>
                <a:ea typeface="Open Sauce Heavy"/>
                <a:cs typeface="Open Sauce Heavy"/>
                <a:sym typeface="Open Sauce Heavy"/>
              </a:rPr>
              <a:t>ACARA KELUARGA AKU SIAP</a:t>
            </a:r>
          </a:p>
        </p:txBody>
      </p:sp>
      <p:sp>
        <p:nvSpPr>
          <p:cNvPr name="TextBox 12" id="12"/>
          <p:cNvSpPr txBox="true"/>
          <p:nvPr/>
        </p:nvSpPr>
        <p:spPr>
          <a:xfrm rot="0">
            <a:off x="10163473" y="5735443"/>
            <a:ext cx="6914477" cy="1147573"/>
          </a:xfrm>
          <a:prstGeom prst="rect">
            <a:avLst/>
          </a:prstGeom>
        </p:spPr>
        <p:txBody>
          <a:bodyPr anchor="t" rtlCol="false" tIns="0" lIns="0" bIns="0" rIns="0">
            <a:spAutoFit/>
          </a:bodyPr>
          <a:lstStyle/>
          <a:p>
            <a:pPr algn="l">
              <a:lnSpc>
                <a:spcPts val="2294"/>
              </a:lnSpc>
            </a:pPr>
            <a:r>
              <a:rPr lang="en-US" b="true" sz="2066" spc="-159">
                <a:solidFill>
                  <a:srgbClr val="FFFFFF"/>
                </a:solidFill>
                <a:latin typeface="Open Sauce Heavy"/>
                <a:ea typeface="Open Sauce Heavy"/>
                <a:cs typeface="Open Sauce Heavy"/>
                <a:sym typeface="Open Sauce Heavy"/>
              </a:rPr>
              <a:t>AKU SUKA INVEST DI SAHAM UNTUK TUJUAN </a:t>
            </a:r>
          </a:p>
          <a:p>
            <a:pPr algn="l">
              <a:lnSpc>
                <a:spcPts val="2294"/>
              </a:lnSpc>
            </a:pPr>
            <a:r>
              <a:rPr lang="en-US" b="true" sz="2066" spc="-159">
                <a:solidFill>
                  <a:srgbClr val="FFFFFF"/>
                </a:solidFill>
                <a:latin typeface="Open Sauce Heavy"/>
                <a:ea typeface="Open Sauce Heavy"/>
                <a:cs typeface="Open Sauce Heavy"/>
                <a:sym typeface="Open Sauce Heavy"/>
              </a:rPr>
              <a:t>MASA DEPAN, HAL ITU BERESIKO</a:t>
            </a:r>
          </a:p>
          <a:p>
            <a:pPr algn="l">
              <a:lnSpc>
                <a:spcPts val="2294"/>
              </a:lnSpc>
            </a:pPr>
            <a:r>
              <a:rPr lang="en-US" b="true" sz="2066" spc="-159">
                <a:solidFill>
                  <a:srgbClr val="FFFFFF"/>
                </a:solidFill>
                <a:latin typeface="Open Sauce Heavy"/>
                <a:ea typeface="Open Sauce Heavy"/>
                <a:cs typeface="Open Sauce Heavy"/>
                <a:sym typeface="Open Sauce Heavy"/>
              </a:rPr>
              <a:t>TAPI KALAU SUDAH BERKELUARGA AKU AKAN</a:t>
            </a:r>
          </a:p>
          <a:p>
            <a:pPr algn="l" marL="0" indent="0" lvl="0">
              <a:lnSpc>
                <a:spcPts val="2294"/>
              </a:lnSpc>
            </a:pPr>
            <a:r>
              <a:rPr lang="en-US" b="true" sz="2066" spc="-159">
                <a:solidFill>
                  <a:srgbClr val="FFFFFF"/>
                </a:solidFill>
                <a:latin typeface="Open Sauce Heavy"/>
                <a:ea typeface="Open Sauce Heavy"/>
                <a:cs typeface="Open Sauce Heavy"/>
                <a:sym typeface="Open Sauce Heavy"/>
              </a:rPr>
              <a:t>PILIH EMITEN ATAU INSTRUMEN YANG LEBIH AMAN</a:t>
            </a:r>
          </a:p>
        </p:txBody>
      </p:sp>
      <p:sp>
        <p:nvSpPr>
          <p:cNvPr name="TextBox 13" id="13"/>
          <p:cNvSpPr txBox="true"/>
          <p:nvPr/>
        </p:nvSpPr>
        <p:spPr>
          <a:xfrm rot="0">
            <a:off x="1172534" y="6948103"/>
            <a:ext cx="6914477" cy="576073"/>
          </a:xfrm>
          <a:prstGeom prst="rect">
            <a:avLst/>
          </a:prstGeom>
        </p:spPr>
        <p:txBody>
          <a:bodyPr anchor="t" rtlCol="false" tIns="0" lIns="0" bIns="0" rIns="0">
            <a:spAutoFit/>
          </a:bodyPr>
          <a:lstStyle/>
          <a:p>
            <a:pPr algn="l" marL="0" indent="0" lvl="0">
              <a:lnSpc>
                <a:spcPts val="2294"/>
              </a:lnSpc>
            </a:pPr>
            <a:r>
              <a:rPr lang="en-US" b="true" sz="2066" spc="-159">
                <a:solidFill>
                  <a:srgbClr val="FFFFFF"/>
                </a:solidFill>
                <a:latin typeface="Open Sauce Heavy"/>
                <a:ea typeface="Open Sauce Heavy"/>
                <a:cs typeface="Open Sauce Heavy"/>
                <a:sym typeface="Open Sauce Heavy"/>
              </a:rPr>
              <a:t>AKU PENDENGAR YANG BAIK DAN AKU JUGA BUKAN ORANG YANG ANTI KRITIK ATAU SARAN</a:t>
            </a:r>
          </a:p>
        </p:txBody>
      </p:sp>
      <p:sp>
        <p:nvSpPr>
          <p:cNvPr name="TextBox 14" id="14"/>
          <p:cNvSpPr txBox="true"/>
          <p:nvPr/>
        </p:nvSpPr>
        <p:spPr>
          <a:xfrm rot="0">
            <a:off x="1172534" y="7752776"/>
            <a:ext cx="6914477" cy="576073"/>
          </a:xfrm>
          <a:prstGeom prst="rect">
            <a:avLst/>
          </a:prstGeom>
        </p:spPr>
        <p:txBody>
          <a:bodyPr anchor="t" rtlCol="false" tIns="0" lIns="0" bIns="0" rIns="0">
            <a:spAutoFit/>
          </a:bodyPr>
          <a:lstStyle/>
          <a:p>
            <a:pPr algn="l" marL="0" indent="0" lvl="0">
              <a:lnSpc>
                <a:spcPts val="2294"/>
              </a:lnSpc>
            </a:pPr>
            <a:r>
              <a:rPr lang="en-US" b="true" sz="2066" spc="-159">
                <a:solidFill>
                  <a:srgbClr val="FFFFFF"/>
                </a:solidFill>
                <a:latin typeface="Open Sauce Heavy"/>
                <a:ea typeface="Open Sauce Heavy"/>
                <a:cs typeface="Open Sauce Heavy"/>
                <a:sym typeface="Open Sauce Heavy"/>
              </a:rPr>
              <a:t>AKU AKAN SELALU MENGHORMATI ORANG TUAMU DAN MEMPERLAKUKANMU DENGAN SANGAT LAYAK</a:t>
            </a:r>
          </a:p>
        </p:txBody>
      </p:sp>
      <p:sp>
        <p:nvSpPr>
          <p:cNvPr name="TextBox 15" id="15"/>
          <p:cNvSpPr txBox="true"/>
          <p:nvPr/>
        </p:nvSpPr>
        <p:spPr>
          <a:xfrm rot="0">
            <a:off x="1172534" y="8482853"/>
            <a:ext cx="6914477" cy="861823"/>
          </a:xfrm>
          <a:prstGeom prst="rect">
            <a:avLst/>
          </a:prstGeom>
        </p:spPr>
        <p:txBody>
          <a:bodyPr anchor="t" rtlCol="false" tIns="0" lIns="0" bIns="0" rIns="0">
            <a:spAutoFit/>
          </a:bodyPr>
          <a:lstStyle/>
          <a:p>
            <a:pPr algn="l" marL="0" indent="0" lvl="0">
              <a:lnSpc>
                <a:spcPts val="2294"/>
              </a:lnSpc>
            </a:pPr>
            <a:r>
              <a:rPr lang="en-US" b="true" sz="2066" spc="-159">
                <a:solidFill>
                  <a:srgbClr val="FFFFFF"/>
                </a:solidFill>
                <a:latin typeface="Open Sauce Heavy"/>
                <a:ea typeface="Open Sauce Heavy"/>
                <a:cs typeface="Open Sauce Heavy"/>
                <a:sym typeface="Open Sauce Heavy"/>
              </a:rPr>
              <a:t>AKU LEBIH TUA DARIMU, AKU MEMILIKI KEBIJAKSANAAN YANG LEBIH, AKU BISA MENENANGKANMU, KAMU BISA BERCERITA APAPUN TANPA TAKUT KUHAKIMI</a:t>
            </a:r>
          </a:p>
        </p:txBody>
      </p:sp>
      <p:sp>
        <p:nvSpPr>
          <p:cNvPr name="TextBox 16" id="16"/>
          <p:cNvSpPr txBox="true"/>
          <p:nvPr/>
        </p:nvSpPr>
        <p:spPr>
          <a:xfrm rot="0">
            <a:off x="1172534" y="9592326"/>
            <a:ext cx="6914477" cy="290323"/>
          </a:xfrm>
          <a:prstGeom prst="rect">
            <a:avLst/>
          </a:prstGeom>
        </p:spPr>
        <p:txBody>
          <a:bodyPr anchor="t" rtlCol="false" tIns="0" lIns="0" bIns="0" rIns="0">
            <a:spAutoFit/>
          </a:bodyPr>
          <a:lstStyle/>
          <a:p>
            <a:pPr algn="l" marL="0" indent="0" lvl="0">
              <a:lnSpc>
                <a:spcPts val="2294"/>
              </a:lnSpc>
            </a:pPr>
            <a:r>
              <a:rPr lang="en-US" b="true" sz="2066" spc="-159">
                <a:solidFill>
                  <a:srgbClr val="FFFFFF"/>
                </a:solidFill>
                <a:latin typeface="Open Sauce Heavy"/>
                <a:ea typeface="Open Sauce Heavy"/>
                <a:cs typeface="Open Sauce Heavy"/>
                <a:sym typeface="Open Sauce Heavy"/>
              </a:rPr>
              <a:t>AKU SUKA OLAHRAGA</a:t>
            </a:r>
          </a:p>
        </p:txBody>
      </p:sp>
      <p:sp>
        <p:nvSpPr>
          <p:cNvPr name="TextBox 17" id="17"/>
          <p:cNvSpPr txBox="true"/>
          <p:nvPr/>
        </p:nvSpPr>
        <p:spPr>
          <a:xfrm rot="0">
            <a:off x="13119708" y="9473094"/>
            <a:ext cx="5959905" cy="409555"/>
          </a:xfrm>
          <a:prstGeom prst="rect">
            <a:avLst/>
          </a:prstGeom>
        </p:spPr>
        <p:txBody>
          <a:bodyPr anchor="t" rtlCol="false" tIns="0" lIns="0" bIns="0" rIns="0">
            <a:spAutoFit/>
          </a:bodyPr>
          <a:lstStyle/>
          <a:p>
            <a:pPr algn="l">
              <a:lnSpc>
                <a:spcPts val="2937"/>
              </a:lnSpc>
            </a:pPr>
            <a:r>
              <a:rPr lang="en-US" sz="3193" spc="-185" b="true">
                <a:solidFill>
                  <a:srgbClr val="FFFFFF"/>
                </a:solidFill>
                <a:latin typeface="Open Sauce Heavy"/>
                <a:ea typeface="Open Sauce Heavy"/>
                <a:cs typeface="Open Sauce Heavy"/>
                <a:sym typeface="Open Sauce Heavy"/>
              </a:rPr>
              <a:t>www.meenta.net</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FF66C4"/>
        </a:solidFill>
      </p:bgPr>
    </p:bg>
    <p:spTree>
      <p:nvGrpSpPr>
        <p:cNvPr id="1" name=""/>
        <p:cNvGrpSpPr/>
        <p:nvPr/>
      </p:nvGrpSpPr>
      <p:grpSpPr>
        <a:xfrm>
          <a:off x="0" y="0"/>
          <a:ext cx="0" cy="0"/>
          <a:chOff x="0" y="0"/>
          <a:chExt cx="0" cy="0"/>
        </a:xfrm>
      </p:grpSpPr>
      <p:sp>
        <p:nvSpPr>
          <p:cNvPr name="Freeform 2" id="2"/>
          <p:cNvSpPr/>
          <p:nvPr/>
        </p:nvSpPr>
        <p:spPr>
          <a:xfrm flipH="false" flipV="false" rot="0">
            <a:off x="1206221" y="1838989"/>
            <a:ext cx="5933979" cy="6860092"/>
          </a:xfrm>
          <a:custGeom>
            <a:avLst/>
            <a:gdLst/>
            <a:ahLst/>
            <a:cxnLst/>
            <a:rect r="r" b="b" t="t" l="l"/>
            <a:pathLst>
              <a:path h="6860092" w="5933979">
                <a:moveTo>
                  <a:pt x="0" y="0"/>
                </a:moveTo>
                <a:lnTo>
                  <a:pt x="5933979" y="0"/>
                </a:lnTo>
                <a:lnTo>
                  <a:pt x="5933979" y="6860092"/>
                </a:lnTo>
                <a:lnTo>
                  <a:pt x="0" y="6860092"/>
                </a:lnTo>
                <a:lnTo>
                  <a:pt x="0" y="0"/>
                </a:lnTo>
                <a:close/>
              </a:path>
            </a:pathLst>
          </a:custGeom>
          <a:blipFill>
            <a:blip r:embed="rId2"/>
            <a:stretch>
              <a:fillRect l="0" t="0" r="0" b="0"/>
            </a:stretch>
          </a:blipFill>
        </p:spPr>
      </p:sp>
      <p:sp>
        <p:nvSpPr>
          <p:cNvPr name="TextBox 3" id="3"/>
          <p:cNvSpPr txBox="true"/>
          <p:nvPr/>
        </p:nvSpPr>
        <p:spPr>
          <a:xfrm rot="0">
            <a:off x="7140200" y="1035528"/>
            <a:ext cx="9619183" cy="2238961"/>
          </a:xfrm>
          <a:prstGeom prst="rect">
            <a:avLst/>
          </a:prstGeom>
        </p:spPr>
        <p:txBody>
          <a:bodyPr anchor="t" rtlCol="false" tIns="0" lIns="0" bIns="0" rIns="0">
            <a:spAutoFit/>
          </a:bodyPr>
          <a:lstStyle/>
          <a:p>
            <a:pPr algn="l" marL="0" indent="0" lvl="0">
              <a:lnSpc>
                <a:spcPts val="8409"/>
              </a:lnSpc>
            </a:pPr>
            <a:r>
              <a:rPr lang="en-US" b="true" sz="9778" spc="-968">
                <a:solidFill>
                  <a:srgbClr val="FFFFFF"/>
                </a:solidFill>
                <a:latin typeface="Open Sauce Heavy"/>
                <a:ea typeface="Open Sauce Heavy"/>
                <a:cs typeface="Open Sauce Heavy"/>
                <a:sym typeface="Open Sauce Heavy"/>
              </a:rPr>
              <a:t>RENCANA 5 TAHUN KEDEPAN</a:t>
            </a:r>
          </a:p>
        </p:txBody>
      </p:sp>
      <p:sp>
        <p:nvSpPr>
          <p:cNvPr name="TextBox 4" id="4"/>
          <p:cNvSpPr txBox="true"/>
          <p:nvPr/>
        </p:nvSpPr>
        <p:spPr>
          <a:xfrm rot="0">
            <a:off x="7321994" y="4316041"/>
            <a:ext cx="10255814" cy="952994"/>
          </a:xfrm>
          <a:prstGeom prst="rect">
            <a:avLst/>
          </a:prstGeom>
        </p:spPr>
        <p:txBody>
          <a:bodyPr anchor="t" rtlCol="false" tIns="0" lIns="0" bIns="0" rIns="0">
            <a:spAutoFit/>
          </a:bodyPr>
          <a:lstStyle/>
          <a:p>
            <a:pPr algn="l" marL="0" indent="0" lvl="0">
              <a:lnSpc>
                <a:spcPts val="2517"/>
              </a:lnSpc>
            </a:pPr>
            <a:r>
              <a:rPr lang="en-US" b="true" sz="2288" spc="-176">
                <a:solidFill>
                  <a:srgbClr val="FFFFFF"/>
                </a:solidFill>
                <a:latin typeface="Open Sauce Heavy"/>
                <a:ea typeface="Open Sauce Heavy"/>
                <a:cs typeface="Open Sauce Heavy"/>
                <a:sym typeface="Open Sauce Heavy"/>
              </a:rPr>
              <a:t>KULIAH S2 DI KAMPUS LUAR NEGERI MENGAMBIL PENDIDIKAN KHUSUS, TETAPI GPP JUGA KALAU DI UGM MENGAMBIL JURUSAN MANAJEMEN ATAU PSIKOLOGI LEWAT LPDP</a:t>
            </a:r>
          </a:p>
        </p:txBody>
      </p:sp>
      <p:sp>
        <p:nvSpPr>
          <p:cNvPr name="TextBox 5" id="5"/>
          <p:cNvSpPr txBox="true"/>
          <p:nvPr/>
        </p:nvSpPr>
        <p:spPr>
          <a:xfrm rot="0">
            <a:off x="7321994" y="5582088"/>
            <a:ext cx="9910357" cy="324344"/>
          </a:xfrm>
          <a:prstGeom prst="rect">
            <a:avLst/>
          </a:prstGeom>
        </p:spPr>
        <p:txBody>
          <a:bodyPr anchor="t" rtlCol="false" tIns="0" lIns="0" bIns="0" rIns="0">
            <a:spAutoFit/>
          </a:bodyPr>
          <a:lstStyle/>
          <a:p>
            <a:pPr algn="l" marL="0" indent="0" lvl="0">
              <a:lnSpc>
                <a:spcPts val="2517"/>
              </a:lnSpc>
            </a:pPr>
            <a:r>
              <a:rPr lang="en-US" b="true" sz="2288" spc="-176">
                <a:solidFill>
                  <a:srgbClr val="FFFFFF"/>
                </a:solidFill>
                <a:latin typeface="Open Sauce Heavy"/>
                <a:ea typeface="Open Sauce Heavy"/>
                <a:cs typeface="Open Sauce Heavy"/>
                <a:sym typeface="Open Sauce Heavy"/>
              </a:rPr>
              <a:t>MEMBELI MOBIL</a:t>
            </a:r>
          </a:p>
        </p:txBody>
      </p:sp>
      <p:sp>
        <p:nvSpPr>
          <p:cNvPr name="TextBox 6" id="6"/>
          <p:cNvSpPr txBox="true"/>
          <p:nvPr/>
        </p:nvSpPr>
        <p:spPr>
          <a:xfrm rot="0">
            <a:off x="7321994" y="6350102"/>
            <a:ext cx="6560783" cy="324344"/>
          </a:xfrm>
          <a:prstGeom prst="rect">
            <a:avLst/>
          </a:prstGeom>
        </p:spPr>
        <p:txBody>
          <a:bodyPr anchor="t" rtlCol="false" tIns="0" lIns="0" bIns="0" rIns="0">
            <a:spAutoFit/>
          </a:bodyPr>
          <a:lstStyle/>
          <a:p>
            <a:pPr algn="l" marL="0" indent="0" lvl="0">
              <a:lnSpc>
                <a:spcPts val="2517"/>
              </a:lnSpc>
            </a:pPr>
            <a:r>
              <a:rPr lang="en-US" b="true" sz="2288" spc="-176">
                <a:solidFill>
                  <a:srgbClr val="FFFFFF"/>
                </a:solidFill>
                <a:latin typeface="Open Sauce Heavy"/>
                <a:ea typeface="Open Sauce Heavy"/>
                <a:cs typeface="Open Sauce Heavy"/>
                <a:sym typeface="Open Sauce Heavy"/>
              </a:rPr>
              <a:t>KREDIT RUMAH DI KUPANG</a:t>
            </a:r>
          </a:p>
        </p:txBody>
      </p:sp>
      <p:sp>
        <p:nvSpPr>
          <p:cNvPr name="TextBox 7" id="7"/>
          <p:cNvSpPr txBox="true"/>
          <p:nvPr/>
        </p:nvSpPr>
        <p:spPr>
          <a:xfrm rot="0">
            <a:off x="7321994" y="7118116"/>
            <a:ext cx="9316132" cy="638669"/>
          </a:xfrm>
          <a:prstGeom prst="rect">
            <a:avLst/>
          </a:prstGeom>
        </p:spPr>
        <p:txBody>
          <a:bodyPr anchor="t" rtlCol="false" tIns="0" lIns="0" bIns="0" rIns="0">
            <a:spAutoFit/>
          </a:bodyPr>
          <a:lstStyle/>
          <a:p>
            <a:pPr algn="l" marL="0" indent="0" lvl="0">
              <a:lnSpc>
                <a:spcPts val="2517"/>
              </a:lnSpc>
            </a:pPr>
            <a:r>
              <a:rPr lang="en-US" b="true" sz="2288" spc="-176">
                <a:solidFill>
                  <a:srgbClr val="FFFFFF"/>
                </a:solidFill>
                <a:latin typeface="Open Sauce Heavy"/>
                <a:ea typeface="Open Sauce Heavy"/>
                <a:cs typeface="Open Sauce Heavy"/>
                <a:sym typeface="Open Sauce Heavy"/>
              </a:rPr>
              <a:t>MENGUMPULKAN UANG DAN INVEST DI SAHAM DEVIDEN KALAU ISTRI MEMBOLEHKAN UNTUK TUJUAN BANYAK HAL DI MASA DEPAN</a:t>
            </a:r>
          </a:p>
        </p:txBody>
      </p:sp>
      <p:sp>
        <p:nvSpPr>
          <p:cNvPr name="TextBox 8" id="8"/>
          <p:cNvSpPr txBox="true"/>
          <p:nvPr/>
        </p:nvSpPr>
        <p:spPr>
          <a:xfrm rot="0">
            <a:off x="7321994" y="8117111"/>
            <a:ext cx="8754656" cy="638669"/>
          </a:xfrm>
          <a:prstGeom prst="rect">
            <a:avLst/>
          </a:prstGeom>
        </p:spPr>
        <p:txBody>
          <a:bodyPr anchor="t" rtlCol="false" tIns="0" lIns="0" bIns="0" rIns="0">
            <a:spAutoFit/>
          </a:bodyPr>
          <a:lstStyle/>
          <a:p>
            <a:pPr algn="l" marL="0" indent="0" lvl="0">
              <a:lnSpc>
                <a:spcPts val="2517"/>
              </a:lnSpc>
            </a:pPr>
            <a:r>
              <a:rPr lang="en-US" b="true" sz="2288" spc="-176">
                <a:solidFill>
                  <a:srgbClr val="FFFFFF"/>
                </a:solidFill>
                <a:latin typeface="Open Sauce Heavy"/>
                <a:ea typeface="Open Sauce Heavy"/>
                <a:cs typeface="Open Sauce Heavy"/>
                <a:sym typeface="Open Sauce Heavy"/>
              </a:rPr>
              <a:t>MENGUNJUNGI RUMAH MERTUA DAN MENGAJAK ISTRI LIBURAN KE JOGJA</a:t>
            </a:r>
          </a:p>
        </p:txBody>
      </p:sp>
      <p:sp>
        <p:nvSpPr>
          <p:cNvPr name="TextBox 9" id="9"/>
          <p:cNvSpPr txBox="true"/>
          <p:nvPr/>
        </p:nvSpPr>
        <p:spPr>
          <a:xfrm rot="0">
            <a:off x="7321994" y="8921847"/>
            <a:ext cx="6560783" cy="638669"/>
          </a:xfrm>
          <a:prstGeom prst="rect">
            <a:avLst/>
          </a:prstGeom>
        </p:spPr>
        <p:txBody>
          <a:bodyPr anchor="t" rtlCol="false" tIns="0" lIns="0" bIns="0" rIns="0">
            <a:spAutoFit/>
          </a:bodyPr>
          <a:lstStyle/>
          <a:p>
            <a:pPr algn="l" marL="0" indent="0" lvl="0">
              <a:lnSpc>
                <a:spcPts val="2517"/>
              </a:lnSpc>
            </a:pPr>
            <a:r>
              <a:rPr lang="en-US" b="true" sz="2288" spc="-176">
                <a:solidFill>
                  <a:srgbClr val="FFFFFF"/>
                </a:solidFill>
                <a:latin typeface="Open Sauce Heavy"/>
                <a:ea typeface="Open Sauce Heavy"/>
                <a:cs typeface="Open Sauce Heavy"/>
                <a:sym typeface="Open Sauce Heavy"/>
              </a:rPr>
              <a:t>MEMBUKA BISNIS DAN MEMPEKERJAKAN ORANG KUPANG</a:t>
            </a:r>
          </a:p>
        </p:txBody>
      </p:sp>
      <p:sp>
        <p:nvSpPr>
          <p:cNvPr name="TextBox 10" id="10"/>
          <p:cNvSpPr txBox="true"/>
          <p:nvPr/>
        </p:nvSpPr>
        <p:spPr>
          <a:xfrm rot="0">
            <a:off x="7321994" y="3553265"/>
            <a:ext cx="9026806" cy="324735"/>
          </a:xfrm>
          <a:prstGeom prst="rect">
            <a:avLst/>
          </a:prstGeom>
        </p:spPr>
        <p:txBody>
          <a:bodyPr anchor="t" rtlCol="false" tIns="0" lIns="0" bIns="0" rIns="0">
            <a:spAutoFit/>
          </a:bodyPr>
          <a:lstStyle/>
          <a:p>
            <a:pPr algn="l" marL="0" indent="0" lvl="0">
              <a:lnSpc>
                <a:spcPts val="2320"/>
              </a:lnSpc>
            </a:pPr>
            <a:r>
              <a:rPr lang="en-US" b="true" sz="2698" spc="-207">
                <a:solidFill>
                  <a:srgbClr val="FFFFFF"/>
                </a:solidFill>
                <a:latin typeface="Open Sauce Heavy"/>
                <a:ea typeface="Open Sauce Heavy"/>
                <a:cs typeface="Open Sauce Heavy"/>
                <a:sym typeface="Open Sauce Heavy"/>
              </a:rPr>
              <a:t>RENCANA 5 TAHUN KEDEPAN BILA MENIKAH DENGANMU</a:t>
            </a:r>
          </a:p>
        </p:txBody>
      </p:sp>
      <p:sp>
        <p:nvSpPr>
          <p:cNvPr name="TextBox 11" id="11"/>
          <p:cNvSpPr txBox="true"/>
          <p:nvPr/>
        </p:nvSpPr>
        <p:spPr>
          <a:xfrm rot="0">
            <a:off x="593030" y="9511565"/>
            <a:ext cx="5959905" cy="409555"/>
          </a:xfrm>
          <a:prstGeom prst="rect">
            <a:avLst/>
          </a:prstGeom>
        </p:spPr>
        <p:txBody>
          <a:bodyPr anchor="t" rtlCol="false" tIns="0" lIns="0" bIns="0" rIns="0">
            <a:spAutoFit/>
          </a:bodyPr>
          <a:lstStyle/>
          <a:p>
            <a:pPr algn="l">
              <a:lnSpc>
                <a:spcPts val="2937"/>
              </a:lnSpc>
            </a:pPr>
            <a:r>
              <a:rPr lang="en-US" sz="3193" spc="-185" b="true">
                <a:solidFill>
                  <a:srgbClr val="FFFFFF"/>
                </a:solidFill>
                <a:latin typeface="Open Sauce Heavy"/>
                <a:ea typeface="Open Sauce Heavy"/>
                <a:cs typeface="Open Sauce Heavy"/>
                <a:sym typeface="Open Sauce Heavy"/>
              </a:rPr>
              <a:t>www.meenta.net</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FF66C4"/>
        </a:solidFill>
      </p:bgPr>
    </p:bg>
    <p:spTree>
      <p:nvGrpSpPr>
        <p:cNvPr id="1" name=""/>
        <p:cNvGrpSpPr/>
        <p:nvPr/>
      </p:nvGrpSpPr>
      <p:grpSpPr>
        <a:xfrm>
          <a:off x="0" y="0"/>
          <a:ext cx="0" cy="0"/>
          <a:chOff x="0" y="0"/>
          <a:chExt cx="0" cy="0"/>
        </a:xfrm>
      </p:grpSpPr>
      <p:sp>
        <p:nvSpPr>
          <p:cNvPr name="TextBox 2" id="2"/>
          <p:cNvSpPr txBox="true"/>
          <p:nvPr/>
        </p:nvSpPr>
        <p:spPr>
          <a:xfrm rot="0">
            <a:off x="5006653" y="2821968"/>
            <a:ext cx="8274694" cy="803147"/>
          </a:xfrm>
          <a:prstGeom prst="rect">
            <a:avLst/>
          </a:prstGeom>
        </p:spPr>
        <p:txBody>
          <a:bodyPr anchor="t" rtlCol="false" tIns="0" lIns="0" bIns="0" rIns="0">
            <a:spAutoFit/>
          </a:bodyPr>
          <a:lstStyle/>
          <a:p>
            <a:pPr algn="l" marL="0" indent="0" lvl="0">
              <a:lnSpc>
                <a:spcPts val="5724"/>
              </a:lnSpc>
            </a:pPr>
            <a:r>
              <a:rPr lang="en-US" b="true" sz="6656" spc="-658">
                <a:solidFill>
                  <a:srgbClr val="FFFFFF"/>
                </a:solidFill>
                <a:latin typeface="Open Sauce Heavy"/>
                <a:ea typeface="Open Sauce Heavy"/>
                <a:cs typeface="Open Sauce Heavy"/>
                <a:sym typeface="Open Sauce Heavy"/>
              </a:rPr>
              <a:t>FOTO KALIAN BERDUA</a:t>
            </a:r>
          </a:p>
        </p:txBody>
      </p:sp>
      <p:sp>
        <p:nvSpPr>
          <p:cNvPr name="TextBox 3" id="3"/>
          <p:cNvSpPr txBox="true"/>
          <p:nvPr/>
        </p:nvSpPr>
        <p:spPr>
          <a:xfrm rot="0">
            <a:off x="5006653" y="3644867"/>
            <a:ext cx="8274694" cy="801762"/>
          </a:xfrm>
          <a:prstGeom prst="rect">
            <a:avLst/>
          </a:prstGeom>
        </p:spPr>
        <p:txBody>
          <a:bodyPr anchor="t" rtlCol="false" tIns="0" lIns="0" bIns="0" rIns="0">
            <a:spAutoFit/>
          </a:bodyPr>
          <a:lstStyle/>
          <a:p>
            <a:pPr algn="ctr" marL="0" indent="0" lvl="0">
              <a:lnSpc>
                <a:spcPts val="5724"/>
              </a:lnSpc>
            </a:pPr>
            <a:r>
              <a:rPr lang="en-US" b="true" sz="6656" spc="-658">
                <a:solidFill>
                  <a:srgbClr val="FFFFFF"/>
                </a:solidFill>
                <a:latin typeface="Open Sauce Heavy"/>
                <a:ea typeface="Open Sauce Heavy"/>
                <a:cs typeface="Open Sauce Heavy"/>
                <a:sym typeface="Open Sauce Heavy"/>
              </a:rPr>
              <a:t>ATAU HARAPAN</a:t>
            </a:r>
          </a:p>
        </p:txBody>
      </p:sp>
      <p:sp>
        <p:nvSpPr>
          <p:cNvPr name="TextBox 4" id="4"/>
          <p:cNvSpPr txBox="true"/>
          <p:nvPr/>
        </p:nvSpPr>
        <p:spPr>
          <a:xfrm rot="0">
            <a:off x="2224733" y="6929325"/>
            <a:ext cx="4150137" cy="742950"/>
          </a:xfrm>
          <a:prstGeom prst="rect">
            <a:avLst/>
          </a:prstGeom>
        </p:spPr>
        <p:txBody>
          <a:bodyPr anchor="t" rtlCol="false" tIns="0" lIns="0" bIns="0" rIns="0">
            <a:spAutoFit/>
          </a:bodyPr>
          <a:lstStyle/>
          <a:p>
            <a:pPr algn="l">
              <a:lnSpc>
                <a:spcPts val="2999"/>
              </a:lnSpc>
            </a:pPr>
            <a:r>
              <a:rPr lang="en-US" sz="2499" i="true" spc="37">
                <a:solidFill>
                  <a:srgbClr val="FFFFFF"/>
                </a:solidFill>
                <a:latin typeface="Aileron Italics"/>
                <a:ea typeface="Aileron Italics"/>
                <a:cs typeface="Aileron Italics"/>
                <a:sym typeface="Aileron Italics"/>
              </a:rPr>
              <a:t>Kamu bisa sesuaikan agar sesuai dengan kamu</a:t>
            </a:r>
          </a:p>
        </p:txBody>
      </p:sp>
      <p:sp>
        <p:nvSpPr>
          <p:cNvPr name="TextBox 5" id="5"/>
          <p:cNvSpPr txBox="true"/>
          <p:nvPr/>
        </p:nvSpPr>
        <p:spPr>
          <a:xfrm rot="0">
            <a:off x="593030" y="9511565"/>
            <a:ext cx="5959905" cy="409555"/>
          </a:xfrm>
          <a:prstGeom prst="rect">
            <a:avLst/>
          </a:prstGeom>
        </p:spPr>
        <p:txBody>
          <a:bodyPr anchor="t" rtlCol="false" tIns="0" lIns="0" bIns="0" rIns="0">
            <a:spAutoFit/>
          </a:bodyPr>
          <a:lstStyle/>
          <a:p>
            <a:pPr algn="l">
              <a:lnSpc>
                <a:spcPts val="2937"/>
              </a:lnSpc>
            </a:pPr>
            <a:r>
              <a:rPr lang="en-US" sz="3193" spc="-185" b="true">
                <a:solidFill>
                  <a:srgbClr val="FFFFFF"/>
                </a:solidFill>
                <a:latin typeface="Open Sauce Heavy"/>
                <a:ea typeface="Open Sauce Heavy"/>
                <a:cs typeface="Open Sauce Heavy"/>
                <a:sym typeface="Open Sauce Heavy"/>
              </a:rPr>
              <a:t>www.meenta.net</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F66C4"/>
        </a:solidFill>
      </p:bgPr>
    </p:bg>
    <p:spTree>
      <p:nvGrpSpPr>
        <p:cNvPr id="1" name=""/>
        <p:cNvGrpSpPr/>
        <p:nvPr/>
      </p:nvGrpSpPr>
      <p:grpSpPr>
        <a:xfrm>
          <a:off x="0" y="0"/>
          <a:ext cx="0" cy="0"/>
          <a:chOff x="0" y="0"/>
          <a:chExt cx="0" cy="0"/>
        </a:xfrm>
      </p:grpSpPr>
      <p:sp>
        <p:nvSpPr>
          <p:cNvPr name="Freeform 2" id="2"/>
          <p:cNvSpPr/>
          <p:nvPr/>
        </p:nvSpPr>
        <p:spPr>
          <a:xfrm flipH="false" flipV="false" rot="0">
            <a:off x="862756" y="2383847"/>
            <a:ext cx="5894369" cy="5540707"/>
          </a:xfrm>
          <a:custGeom>
            <a:avLst/>
            <a:gdLst/>
            <a:ahLst/>
            <a:cxnLst/>
            <a:rect r="r" b="b" t="t" l="l"/>
            <a:pathLst>
              <a:path h="5540707" w="5894369">
                <a:moveTo>
                  <a:pt x="0" y="0"/>
                </a:moveTo>
                <a:lnTo>
                  <a:pt x="5894370" y="0"/>
                </a:lnTo>
                <a:lnTo>
                  <a:pt x="5894370" y="5540707"/>
                </a:lnTo>
                <a:lnTo>
                  <a:pt x="0" y="554070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9944710" y="4526263"/>
            <a:ext cx="3913396" cy="422275"/>
          </a:xfrm>
          <a:prstGeom prst="rect">
            <a:avLst/>
          </a:prstGeom>
        </p:spPr>
        <p:txBody>
          <a:bodyPr anchor="t" rtlCol="false" tIns="0" lIns="0" bIns="0" rIns="0">
            <a:spAutoFit/>
          </a:bodyPr>
          <a:lstStyle/>
          <a:p>
            <a:pPr algn="l">
              <a:lnSpc>
                <a:spcPts val="3499"/>
              </a:lnSpc>
            </a:pPr>
            <a:r>
              <a:rPr lang="en-US" sz="2499">
                <a:solidFill>
                  <a:srgbClr val="FFFFFF"/>
                </a:solidFill>
                <a:latin typeface="Aileron"/>
                <a:ea typeface="Aileron"/>
                <a:cs typeface="Aileron"/>
                <a:sym typeface="Aileron"/>
              </a:rPr>
              <a:t>KENAPA SAYA</a:t>
            </a:r>
          </a:p>
        </p:txBody>
      </p:sp>
      <p:sp>
        <p:nvSpPr>
          <p:cNvPr name="TextBox 4" id="4"/>
          <p:cNvSpPr txBox="true"/>
          <p:nvPr/>
        </p:nvSpPr>
        <p:spPr>
          <a:xfrm rot="0">
            <a:off x="9944710" y="6336031"/>
            <a:ext cx="3913396" cy="1298575"/>
          </a:xfrm>
          <a:prstGeom prst="rect">
            <a:avLst/>
          </a:prstGeom>
        </p:spPr>
        <p:txBody>
          <a:bodyPr anchor="t" rtlCol="false" tIns="0" lIns="0" bIns="0" rIns="0">
            <a:spAutoFit/>
          </a:bodyPr>
          <a:lstStyle/>
          <a:p>
            <a:pPr algn="l">
              <a:lnSpc>
                <a:spcPts val="3499"/>
              </a:lnSpc>
            </a:pPr>
            <a:r>
              <a:rPr lang="en-US" sz="2499">
                <a:solidFill>
                  <a:srgbClr val="FFFFFF"/>
                </a:solidFill>
                <a:latin typeface="Aileron"/>
                <a:ea typeface="Aileron"/>
                <a:cs typeface="Aileron"/>
                <a:sym typeface="Aileron"/>
              </a:rPr>
              <a:t>KEUNTUNGAN DAN KERUGIAN JIKA BERSAMA SAYA</a:t>
            </a:r>
          </a:p>
        </p:txBody>
      </p:sp>
      <p:sp>
        <p:nvSpPr>
          <p:cNvPr name="TextBox 5" id="5"/>
          <p:cNvSpPr txBox="true"/>
          <p:nvPr/>
        </p:nvSpPr>
        <p:spPr>
          <a:xfrm rot="0">
            <a:off x="9944710" y="8147702"/>
            <a:ext cx="3590739" cy="1298575"/>
          </a:xfrm>
          <a:prstGeom prst="rect">
            <a:avLst/>
          </a:prstGeom>
        </p:spPr>
        <p:txBody>
          <a:bodyPr anchor="t" rtlCol="false" tIns="0" lIns="0" bIns="0" rIns="0">
            <a:spAutoFit/>
          </a:bodyPr>
          <a:lstStyle/>
          <a:p>
            <a:pPr algn="l">
              <a:lnSpc>
                <a:spcPts val="3499"/>
              </a:lnSpc>
            </a:pPr>
            <a:r>
              <a:rPr lang="en-US" sz="2499">
                <a:solidFill>
                  <a:srgbClr val="FFFFFF"/>
                </a:solidFill>
                <a:latin typeface="Aileron"/>
                <a:ea typeface="Aileron"/>
                <a:cs typeface="Aileron"/>
                <a:sym typeface="Aileron"/>
              </a:rPr>
              <a:t>RENCANA DALAM 5 TAHUN</a:t>
            </a:r>
          </a:p>
          <a:p>
            <a:pPr algn="l">
              <a:lnSpc>
                <a:spcPts val="3499"/>
              </a:lnSpc>
            </a:pPr>
          </a:p>
        </p:txBody>
      </p:sp>
      <p:sp>
        <p:nvSpPr>
          <p:cNvPr name="TextBox 6" id="6"/>
          <p:cNvSpPr txBox="true"/>
          <p:nvPr/>
        </p:nvSpPr>
        <p:spPr>
          <a:xfrm rot="0">
            <a:off x="7948328" y="4131665"/>
            <a:ext cx="2543250" cy="1505196"/>
          </a:xfrm>
          <a:prstGeom prst="rect">
            <a:avLst/>
          </a:prstGeom>
        </p:spPr>
        <p:txBody>
          <a:bodyPr anchor="t" rtlCol="false" tIns="0" lIns="0" bIns="0" rIns="0">
            <a:spAutoFit/>
          </a:bodyPr>
          <a:lstStyle/>
          <a:p>
            <a:pPr algn="l">
              <a:lnSpc>
                <a:spcPts val="12252"/>
              </a:lnSpc>
            </a:pPr>
            <a:r>
              <a:rPr lang="en-US" b="true" sz="8751">
                <a:solidFill>
                  <a:srgbClr val="FFFFFF"/>
                </a:solidFill>
                <a:latin typeface="Aileron Bold"/>
                <a:ea typeface="Aileron Bold"/>
                <a:cs typeface="Aileron Bold"/>
                <a:sym typeface="Aileron Bold"/>
              </a:rPr>
              <a:t>01.</a:t>
            </a:r>
          </a:p>
        </p:txBody>
      </p:sp>
      <p:sp>
        <p:nvSpPr>
          <p:cNvPr name="TextBox 7" id="7"/>
          <p:cNvSpPr txBox="true"/>
          <p:nvPr/>
        </p:nvSpPr>
        <p:spPr>
          <a:xfrm rot="0">
            <a:off x="7948328" y="5941433"/>
            <a:ext cx="2543250" cy="1505196"/>
          </a:xfrm>
          <a:prstGeom prst="rect">
            <a:avLst/>
          </a:prstGeom>
        </p:spPr>
        <p:txBody>
          <a:bodyPr anchor="t" rtlCol="false" tIns="0" lIns="0" bIns="0" rIns="0">
            <a:spAutoFit/>
          </a:bodyPr>
          <a:lstStyle/>
          <a:p>
            <a:pPr algn="l">
              <a:lnSpc>
                <a:spcPts val="12252"/>
              </a:lnSpc>
            </a:pPr>
            <a:r>
              <a:rPr lang="en-US" b="true" sz="8751">
                <a:solidFill>
                  <a:srgbClr val="FFFFFF"/>
                </a:solidFill>
                <a:latin typeface="Aileron Bold"/>
                <a:ea typeface="Aileron Bold"/>
                <a:cs typeface="Aileron Bold"/>
                <a:sym typeface="Aileron Bold"/>
              </a:rPr>
              <a:t>02.</a:t>
            </a:r>
          </a:p>
        </p:txBody>
      </p:sp>
      <p:sp>
        <p:nvSpPr>
          <p:cNvPr name="TextBox 8" id="8"/>
          <p:cNvSpPr txBox="true"/>
          <p:nvPr/>
        </p:nvSpPr>
        <p:spPr>
          <a:xfrm rot="0">
            <a:off x="7948328" y="7753104"/>
            <a:ext cx="2543250" cy="1505196"/>
          </a:xfrm>
          <a:prstGeom prst="rect">
            <a:avLst/>
          </a:prstGeom>
        </p:spPr>
        <p:txBody>
          <a:bodyPr anchor="t" rtlCol="false" tIns="0" lIns="0" bIns="0" rIns="0">
            <a:spAutoFit/>
          </a:bodyPr>
          <a:lstStyle/>
          <a:p>
            <a:pPr algn="l">
              <a:lnSpc>
                <a:spcPts val="12252"/>
              </a:lnSpc>
            </a:pPr>
            <a:r>
              <a:rPr lang="en-US" b="true" sz="8751">
                <a:solidFill>
                  <a:srgbClr val="FFFFFF"/>
                </a:solidFill>
                <a:latin typeface="Aileron Bold"/>
                <a:ea typeface="Aileron Bold"/>
                <a:cs typeface="Aileron Bold"/>
                <a:sym typeface="Aileron Bold"/>
              </a:rPr>
              <a:t>03.</a:t>
            </a:r>
          </a:p>
        </p:txBody>
      </p:sp>
      <p:sp>
        <p:nvSpPr>
          <p:cNvPr name="TextBox 9" id="9"/>
          <p:cNvSpPr txBox="true"/>
          <p:nvPr/>
        </p:nvSpPr>
        <p:spPr>
          <a:xfrm rot="0">
            <a:off x="7948328" y="1994639"/>
            <a:ext cx="10696498" cy="1832226"/>
          </a:xfrm>
          <a:prstGeom prst="rect">
            <a:avLst/>
          </a:prstGeom>
        </p:spPr>
        <p:txBody>
          <a:bodyPr anchor="t" rtlCol="false" tIns="0" lIns="0" bIns="0" rIns="0">
            <a:spAutoFit/>
          </a:bodyPr>
          <a:lstStyle/>
          <a:p>
            <a:pPr algn="l" marL="0" indent="0" lvl="0">
              <a:lnSpc>
                <a:spcPts val="13157"/>
              </a:lnSpc>
            </a:pPr>
            <a:r>
              <a:rPr lang="en-US" b="true" sz="15299" spc="-1178">
                <a:solidFill>
                  <a:srgbClr val="FFFFFF"/>
                </a:solidFill>
                <a:latin typeface="Open Sauce Heavy"/>
                <a:ea typeface="Open Sauce Heavy"/>
                <a:cs typeface="Open Sauce Heavy"/>
                <a:sym typeface="Open Sauce Heavy"/>
              </a:rPr>
              <a:t>ISI</a:t>
            </a:r>
          </a:p>
        </p:txBody>
      </p:sp>
      <p:sp>
        <p:nvSpPr>
          <p:cNvPr name="TextBox 10" id="10"/>
          <p:cNvSpPr txBox="true"/>
          <p:nvPr/>
        </p:nvSpPr>
        <p:spPr>
          <a:xfrm rot="0">
            <a:off x="2433511" y="8219952"/>
            <a:ext cx="4150137" cy="742950"/>
          </a:xfrm>
          <a:prstGeom prst="rect">
            <a:avLst/>
          </a:prstGeom>
        </p:spPr>
        <p:txBody>
          <a:bodyPr anchor="t" rtlCol="false" tIns="0" lIns="0" bIns="0" rIns="0">
            <a:spAutoFit/>
          </a:bodyPr>
          <a:lstStyle/>
          <a:p>
            <a:pPr algn="l">
              <a:lnSpc>
                <a:spcPts val="2999"/>
              </a:lnSpc>
            </a:pPr>
            <a:r>
              <a:rPr lang="en-US" sz="2499" i="true" spc="37">
                <a:solidFill>
                  <a:srgbClr val="FFFFFF"/>
                </a:solidFill>
                <a:latin typeface="Aileron Italics"/>
                <a:ea typeface="Aileron Italics"/>
                <a:cs typeface="Aileron Italics"/>
                <a:sym typeface="Aileron Italics"/>
              </a:rPr>
              <a:t>Bisa ganti foto kamu atau kenangan kalian</a:t>
            </a:r>
          </a:p>
        </p:txBody>
      </p:sp>
      <p:sp>
        <p:nvSpPr>
          <p:cNvPr name="TextBox 11" id="11"/>
          <p:cNvSpPr txBox="true"/>
          <p:nvPr/>
        </p:nvSpPr>
        <p:spPr>
          <a:xfrm rot="0">
            <a:off x="593030" y="9511565"/>
            <a:ext cx="5959905" cy="409555"/>
          </a:xfrm>
          <a:prstGeom prst="rect">
            <a:avLst/>
          </a:prstGeom>
        </p:spPr>
        <p:txBody>
          <a:bodyPr anchor="t" rtlCol="false" tIns="0" lIns="0" bIns="0" rIns="0">
            <a:spAutoFit/>
          </a:bodyPr>
          <a:lstStyle/>
          <a:p>
            <a:pPr algn="l">
              <a:lnSpc>
                <a:spcPts val="2937"/>
              </a:lnSpc>
            </a:pPr>
            <a:r>
              <a:rPr lang="en-US" sz="3193" spc="-185" b="true">
                <a:solidFill>
                  <a:srgbClr val="FFFFFF"/>
                </a:solidFill>
                <a:latin typeface="Open Sauce Heavy"/>
                <a:ea typeface="Open Sauce Heavy"/>
                <a:cs typeface="Open Sauce Heavy"/>
                <a:sym typeface="Open Sauce Heavy"/>
              </a:rPr>
              <a:t>www.meenta.net</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F66C4"/>
        </a:solidFill>
      </p:bgPr>
    </p:bg>
    <p:spTree>
      <p:nvGrpSpPr>
        <p:cNvPr id="1" name=""/>
        <p:cNvGrpSpPr/>
        <p:nvPr/>
      </p:nvGrpSpPr>
      <p:grpSpPr>
        <a:xfrm>
          <a:off x="0" y="0"/>
          <a:ext cx="0" cy="0"/>
          <a:chOff x="0" y="0"/>
          <a:chExt cx="0" cy="0"/>
        </a:xfrm>
      </p:grpSpPr>
      <p:sp>
        <p:nvSpPr>
          <p:cNvPr name="Freeform 2" id="2"/>
          <p:cNvSpPr/>
          <p:nvPr/>
        </p:nvSpPr>
        <p:spPr>
          <a:xfrm flipH="false" flipV="false" rot="0">
            <a:off x="804763" y="2561819"/>
            <a:ext cx="7642812" cy="4891400"/>
          </a:xfrm>
          <a:custGeom>
            <a:avLst/>
            <a:gdLst/>
            <a:ahLst/>
            <a:cxnLst/>
            <a:rect r="r" b="b" t="t" l="l"/>
            <a:pathLst>
              <a:path h="4891400" w="7642812">
                <a:moveTo>
                  <a:pt x="0" y="0"/>
                </a:moveTo>
                <a:lnTo>
                  <a:pt x="7642812" y="0"/>
                </a:lnTo>
                <a:lnTo>
                  <a:pt x="7642812" y="4891400"/>
                </a:lnTo>
                <a:lnTo>
                  <a:pt x="0" y="48914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9645536" y="2646937"/>
            <a:ext cx="7334996" cy="896351"/>
          </a:xfrm>
          <a:prstGeom prst="rect">
            <a:avLst/>
          </a:prstGeom>
        </p:spPr>
        <p:txBody>
          <a:bodyPr anchor="t" rtlCol="false" tIns="0" lIns="0" bIns="0" rIns="0">
            <a:spAutoFit/>
          </a:bodyPr>
          <a:lstStyle/>
          <a:p>
            <a:pPr algn="l" marL="0" indent="0" lvl="0">
              <a:lnSpc>
                <a:spcPts val="6412"/>
              </a:lnSpc>
            </a:pPr>
            <a:r>
              <a:rPr lang="en-US" b="true" sz="7456" spc="-738">
                <a:solidFill>
                  <a:srgbClr val="FFFFFF"/>
                </a:solidFill>
                <a:latin typeface="Open Sauce Heavy"/>
                <a:ea typeface="Open Sauce Heavy"/>
                <a:cs typeface="Open Sauce Heavy"/>
                <a:sym typeface="Open Sauce Heavy"/>
              </a:rPr>
              <a:t>1 . SAYA KRISTEN</a:t>
            </a:r>
          </a:p>
        </p:txBody>
      </p:sp>
      <p:sp>
        <p:nvSpPr>
          <p:cNvPr name="TextBox 4" id="4"/>
          <p:cNvSpPr txBox="true"/>
          <p:nvPr/>
        </p:nvSpPr>
        <p:spPr>
          <a:xfrm rot="0">
            <a:off x="9812604" y="4619219"/>
            <a:ext cx="7167927" cy="2971800"/>
          </a:xfrm>
          <a:prstGeom prst="rect">
            <a:avLst/>
          </a:prstGeom>
        </p:spPr>
        <p:txBody>
          <a:bodyPr anchor="t" rtlCol="false" tIns="0" lIns="0" bIns="0" rIns="0">
            <a:spAutoFit/>
          </a:bodyPr>
          <a:lstStyle/>
          <a:p>
            <a:pPr algn="l">
              <a:lnSpc>
                <a:spcPts val="2999"/>
              </a:lnSpc>
            </a:pPr>
            <a:r>
              <a:rPr lang="en-US" sz="2499" spc="37">
                <a:solidFill>
                  <a:srgbClr val="FFFFFF"/>
                </a:solidFill>
                <a:latin typeface="Aileron"/>
                <a:ea typeface="Aileron"/>
                <a:cs typeface="Aileron"/>
                <a:sym typeface="Aileron"/>
              </a:rPr>
              <a:t>Banyak orang jawa merupakan penganut muslim tetepi aku sama denganmu. aku dilahirkan dan dibesarkan menurut ajaran kristus.  Aku percaya pernikahan harus dilandasi kepercayaan yang sama karena agama merupakan dasar atau landasan kita untuk hidup. memang aku bukan orang yang sangat agamis tetapi aku dalam tahap lebih dan lebih ingin mengenal kristus.</a:t>
            </a:r>
          </a:p>
        </p:txBody>
      </p:sp>
      <p:sp>
        <p:nvSpPr>
          <p:cNvPr name="TextBox 5" id="5"/>
          <p:cNvSpPr txBox="true"/>
          <p:nvPr/>
        </p:nvSpPr>
        <p:spPr>
          <a:xfrm rot="0">
            <a:off x="1149435" y="944871"/>
            <a:ext cx="8876778" cy="1077663"/>
          </a:xfrm>
          <a:prstGeom prst="rect">
            <a:avLst/>
          </a:prstGeom>
        </p:spPr>
        <p:txBody>
          <a:bodyPr anchor="t" rtlCol="false" tIns="0" lIns="0" bIns="0" rIns="0">
            <a:spAutoFit/>
          </a:bodyPr>
          <a:lstStyle/>
          <a:p>
            <a:pPr algn="l" marL="0" indent="0" lvl="0">
              <a:lnSpc>
                <a:spcPts val="7760"/>
              </a:lnSpc>
            </a:pPr>
            <a:r>
              <a:rPr lang="en-US" b="true" sz="9023" spc="-893">
                <a:solidFill>
                  <a:srgbClr val="FFFFFF"/>
                </a:solidFill>
                <a:latin typeface="Open Sauce Heavy"/>
                <a:ea typeface="Open Sauce Heavy"/>
                <a:cs typeface="Open Sauce Heavy"/>
                <a:sym typeface="Open Sauce Heavy"/>
              </a:rPr>
              <a:t>KENAPA SAYA?</a:t>
            </a:r>
          </a:p>
        </p:txBody>
      </p:sp>
      <p:sp>
        <p:nvSpPr>
          <p:cNvPr name="TextBox 6" id="6"/>
          <p:cNvSpPr txBox="true"/>
          <p:nvPr/>
        </p:nvSpPr>
        <p:spPr>
          <a:xfrm rot="0">
            <a:off x="2433511" y="8219952"/>
            <a:ext cx="4150137" cy="371475"/>
          </a:xfrm>
          <a:prstGeom prst="rect">
            <a:avLst/>
          </a:prstGeom>
        </p:spPr>
        <p:txBody>
          <a:bodyPr anchor="t" rtlCol="false" tIns="0" lIns="0" bIns="0" rIns="0">
            <a:spAutoFit/>
          </a:bodyPr>
          <a:lstStyle/>
          <a:p>
            <a:pPr algn="l">
              <a:lnSpc>
                <a:spcPts val="2999"/>
              </a:lnSpc>
            </a:pPr>
            <a:r>
              <a:rPr lang="en-US" sz="2499" i="true" spc="37">
                <a:solidFill>
                  <a:srgbClr val="FFFFFF"/>
                </a:solidFill>
                <a:latin typeface="Aileron Italics"/>
                <a:ea typeface="Aileron Italics"/>
                <a:cs typeface="Aileron Italics"/>
                <a:sym typeface="Aileron Italics"/>
              </a:rPr>
              <a:t>Foto kamu yang menarik</a:t>
            </a:r>
          </a:p>
        </p:txBody>
      </p:sp>
      <p:sp>
        <p:nvSpPr>
          <p:cNvPr name="TextBox 7" id="7"/>
          <p:cNvSpPr txBox="true"/>
          <p:nvPr/>
        </p:nvSpPr>
        <p:spPr>
          <a:xfrm rot="0">
            <a:off x="593030" y="9511565"/>
            <a:ext cx="5959905" cy="409555"/>
          </a:xfrm>
          <a:prstGeom prst="rect">
            <a:avLst/>
          </a:prstGeom>
        </p:spPr>
        <p:txBody>
          <a:bodyPr anchor="t" rtlCol="false" tIns="0" lIns="0" bIns="0" rIns="0">
            <a:spAutoFit/>
          </a:bodyPr>
          <a:lstStyle/>
          <a:p>
            <a:pPr algn="l">
              <a:lnSpc>
                <a:spcPts val="2937"/>
              </a:lnSpc>
            </a:pPr>
            <a:r>
              <a:rPr lang="en-US" sz="3193" spc="-185" b="true">
                <a:solidFill>
                  <a:srgbClr val="FFFFFF"/>
                </a:solidFill>
                <a:latin typeface="Open Sauce Heavy"/>
                <a:ea typeface="Open Sauce Heavy"/>
                <a:cs typeface="Open Sauce Heavy"/>
                <a:sym typeface="Open Sauce Heavy"/>
              </a:rPr>
              <a:t>www.meenta.net</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F66C4"/>
        </a:solidFill>
      </p:bgPr>
    </p:bg>
    <p:spTree>
      <p:nvGrpSpPr>
        <p:cNvPr id="1" name=""/>
        <p:cNvGrpSpPr/>
        <p:nvPr/>
      </p:nvGrpSpPr>
      <p:grpSpPr>
        <a:xfrm>
          <a:off x="0" y="0"/>
          <a:ext cx="0" cy="0"/>
          <a:chOff x="0" y="0"/>
          <a:chExt cx="0" cy="0"/>
        </a:xfrm>
      </p:grpSpPr>
      <p:sp>
        <p:nvSpPr>
          <p:cNvPr name="Freeform 2" id="2"/>
          <p:cNvSpPr/>
          <p:nvPr/>
        </p:nvSpPr>
        <p:spPr>
          <a:xfrm flipH="false" flipV="false" rot="0">
            <a:off x="2285699" y="1669739"/>
            <a:ext cx="4614409" cy="6278107"/>
          </a:xfrm>
          <a:custGeom>
            <a:avLst/>
            <a:gdLst/>
            <a:ahLst/>
            <a:cxnLst/>
            <a:rect r="r" b="b" t="t" l="l"/>
            <a:pathLst>
              <a:path h="6278107" w="4614409">
                <a:moveTo>
                  <a:pt x="0" y="0"/>
                </a:moveTo>
                <a:lnTo>
                  <a:pt x="4614409" y="0"/>
                </a:lnTo>
                <a:lnTo>
                  <a:pt x="4614409" y="6278107"/>
                </a:lnTo>
                <a:lnTo>
                  <a:pt x="0" y="6278107"/>
                </a:lnTo>
                <a:lnTo>
                  <a:pt x="0" y="0"/>
                </a:lnTo>
                <a:close/>
              </a:path>
            </a:pathLst>
          </a:custGeom>
          <a:blipFill>
            <a:blip r:embed="rId2"/>
            <a:stretch>
              <a:fillRect l="0" t="0" r="0" b="0"/>
            </a:stretch>
          </a:blipFill>
        </p:spPr>
      </p:sp>
      <p:sp>
        <p:nvSpPr>
          <p:cNvPr name="TextBox 3" id="3"/>
          <p:cNvSpPr txBox="true"/>
          <p:nvPr/>
        </p:nvSpPr>
        <p:spPr>
          <a:xfrm rot="0">
            <a:off x="9645536" y="1889339"/>
            <a:ext cx="7334996" cy="1708853"/>
          </a:xfrm>
          <a:prstGeom prst="rect">
            <a:avLst/>
          </a:prstGeom>
        </p:spPr>
        <p:txBody>
          <a:bodyPr anchor="t" rtlCol="false" tIns="0" lIns="0" bIns="0" rIns="0">
            <a:spAutoFit/>
          </a:bodyPr>
          <a:lstStyle/>
          <a:p>
            <a:pPr algn="l" marL="0" indent="0" lvl="0">
              <a:lnSpc>
                <a:spcPts val="6412"/>
              </a:lnSpc>
            </a:pPr>
            <a:r>
              <a:rPr lang="en-US" b="true" sz="7456" spc="-738">
                <a:solidFill>
                  <a:srgbClr val="FFFFFF"/>
                </a:solidFill>
                <a:latin typeface="Open Sauce Heavy"/>
                <a:ea typeface="Open Sauce Heavy"/>
                <a:cs typeface="Open Sauce Heavy"/>
                <a:sym typeface="Open Sauce Heavy"/>
              </a:rPr>
              <a:t>2 . SAYA YOGYAKARTA</a:t>
            </a:r>
          </a:p>
        </p:txBody>
      </p:sp>
      <p:sp>
        <p:nvSpPr>
          <p:cNvPr name="TextBox 4" id="4"/>
          <p:cNvSpPr txBox="true"/>
          <p:nvPr/>
        </p:nvSpPr>
        <p:spPr>
          <a:xfrm rot="0">
            <a:off x="9812604" y="3861621"/>
            <a:ext cx="7167927" cy="4086225"/>
          </a:xfrm>
          <a:prstGeom prst="rect">
            <a:avLst/>
          </a:prstGeom>
        </p:spPr>
        <p:txBody>
          <a:bodyPr anchor="t" rtlCol="false" tIns="0" lIns="0" bIns="0" rIns="0">
            <a:spAutoFit/>
          </a:bodyPr>
          <a:lstStyle/>
          <a:p>
            <a:pPr algn="l">
              <a:lnSpc>
                <a:spcPts val="2999"/>
              </a:lnSpc>
            </a:pPr>
            <a:r>
              <a:rPr lang="en-US" sz="2499" spc="37">
                <a:solidFill>
                  <a:srgbClr val="FFFFFF"/>
                </a:solidFill>
                <a:latin typeface="Aileron"/>
                <a:ea typeface="Aileron"/>
                <a:cs typeface="Aileron"/>
                <a:sym typeface="Aileron"/>
              </a:rPr>
              <a:t>Aku adalah orang jawa, tepatnya orang Yogyakarta. kami percaya bahwa tidak semua hal harus diselesaikan dengan kekerasan. diskusi, pendekatan yang halus, bicara pelan-pelan bisa selalu menjadi solusi dalam berbagai hal. aku tau bagaimana kamu, seperti yang sering aku bilang, kamu tidak cocok dengan orang yang meledak-ledak. orang sepertimu cocok dengan pria kalem tenang, dan penuh perhatian dengan begitu kita akan saling melengkapi.</a:t>
            </a:r>
          </a:p>
        </p:txBody>
      </p:sp>
      <p:sp>
        <p:nvSpPr>
          <p:cNvPr name="TextBox 5" id="5"/>
          <p:cNvSpPr txBox="true"/>
          <p:nvPr/>
        </p:nvSpPr>
        <p:spPr>
          <a:xfrm rot="0">
            <a:off x="2433511" y="8219952"/>
            <a:ext cx="4150137" cy="742950"/>
          </a:xfrm>
          <a:prstGeom prst="rect">
            <a:avLst/>
          </a:prstGeom>
        </p:spPr>
        <p:txBody>
          <a:bodyPr anchor="t" rtlCol="false" tIns="0" lIns="0" bIns="0" rIns="0">
            <a:spAutoFit/>
          </a:bodyPr>
          <a:lstStyle/>
          <a:p>
            <a:pPr algn="l">
              <a:lnSpc>
                <a:spcPts val="2999"/>
              </a:lnSpc>
            </a:pPr>
            <a:r>
              <a:rPr lang="en-US" sz="2499" i="true" spc="37">
                <a:solidFill>
                  <a:srgbClr val="FFFFFF"/>
                </a:solidFill>
                <a:latin typeface="Aileron Italics"/>
                <a:ea typeface="Aileron Italics"/>
                <a:cs typeface="Aileron Italics"/>
                <a:sym typeface="Aileron Italics"/>
              </a:rPr>
              <a:t>Foto kamu menggunakan pakaian adat</a:t>
            </a:r>
          </a:p>
        </p:txBody>
      </p:sp>
      <p:sp>
        <p:nvSpPr>
          <p:cNvPr name="TextBox 6" id="6"/>
          <p:cNvSpPr txBox="true"/>
          <p:nvPr/>
        </p:nvSpPr>
        <p:spPr>
          <a:xfrm rot="0">
            <a:off x="593030" y="9511565"/>
            <a:ext cx="5959905" cy="409555"/>
          </a:xfrm>
          <a:prstGeom prst="rect">
            <a:avLst/>
          </a:prstGeom>
        </p:spPr>
        <p:txBody>
          <a:bodyPr anchor="t" rtlCol="false" tIns="0" lIns="0" bIns="0" rIns="0">
            <a:spAutoFit/>
          </a:bodyPr>
          <a:lstStyle/>
          <a:p>
            <a:pPr algn="l">
              <a:lnSpc>
                <a:spcPts val="2937"/>
              </a:lnSpc>
            </a:pPr>
            <a:r>
              <a:rPr lang="en-US" sz="3193" spc="-185" b="true">
                <a:solidFill>
                  <a:srgbClr val="FFFFFF"/>
                </a:solidFill>
                <a:latin typeface="Open Sauce Heavy"/>
                <a:ea typeface="Open Sauce Heavy"/>
                <a:cs typeface="Open Sauce Heavy"/>
                <a:sym typeface="Open Sauce Heavy"/>
              </a:rPr>
              <a:t>www.meenta.net</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F66C4"/>
        </a:solidFill>
      </p:bgPr>
    </p:bg>
    <p:spTree>
      <p:nvGrpSpPr>
        <p:cNvPr id="1" name=""/>
        <p:cNvGrpSpPr/>
        <p:nvPr/>
      </p:nvGrpSpPr>
      <p:grpSpPr>
        <a:xfrm>
          <a:off x="0" y="0"/>
          <a:ext cx="0" cy="0"/>
          <a:chOff x="0" y="0"/>
          <a:chExt cx="0" cy="0"/>
        </a:xfrm>
      </p:grpSpPr>
      <p:sp>
        <p:nvSpPr>
          <p:cNvPr name="Freeform 2" id="2"/>
          <p:cNvSpPr/>
          <p:nvPr/>
        </p:nvSpPr>
        <p:spPr>
          <a:xfrm flipH="false" flipV="false" rot="0">
            <a:off x="2826880" y="1028700"/>
            <a:ext cx="4531877" cy="7136814"/>
          </a:xfrm>
          <a:custGeom>
            <a:avLst/>
            <a:gdLst/>
            <a:ahLst/>
            <a:cxnLst/>
            <a:rect r="r" b="b" t="t" l="l"/>
            <a:pathLst>
              <a:path h="7136814" w="4531877">
                <a:moveTo>
                  <a:pt x="0" y="0"/>
                </a:moveTo>
                <a:lnTo>
                  <a:pt x="4531877" y="0"/>
                </a:lnTo>
                <a:lnTo>
                  <a:pt x="4531877" y="7136814"/>
                </a:lnTo>
                <a:lnTo>
                  <a:pt x="0" y="713681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9645536" y="1889339"/>
            <a:ext cx="7334996" cy="896351"/>
          </a:xfrm>
          <a:prstGeom prst="rect">
            <a:avLst/>
          </a:prstGeom>
        </p:spPr>
        <p:txBody>
          <a:bodyPr anchor="t" rtlCol="false" tIns="0" lIns="0" bIns="0" rIns="0">
            <a:spAutoFit/>
          </a:bodyPr>
          <a:lstStyle/>
          <a:p>
            <a:pPr algn="l" marL="0" indent="0" lvl="0">
              <a:lnSpc>
                <a:spcPts val="6412"/>
              </a:lnSpc>
            </a:pPr>
            <a:r>
              <a:rPr lang="en-US" b="true" sz="7456" spc="-738">
                <a:solidFill>
                  <a:srgbClr val="FFFFFF"/>
                </a:solidFill>
                <a:latin typeface="Open Sauce Heavy"/>
                <a:ea typeface="Open Sauce Heavy"/>
                <a:cs typeface="Open Sauce Heavy"/>
                <a:sym typeface="Open Sauce Heavy"/>
              </a:rPr>
              <a:t>3 . SAYA  PNS</a:t>
            </a:r>
          </a:p>
        </p:txBody>
      </p:sp>
      <p:sp>
        <p:nvSpPr>
          <p:cNvPr name="TextBox 4" id="4"/>
          <p:cNvSpPr txBox="true"/>
          <p:nvPr/>
        </p:nvSpPr>
        <p:spPr>
          <a:xfrm rot="0">
            <a:off x="9812604" y="3861621"/>
            <a:ext cx="7167927" cy="2600325"/>
          </a:xfrm>
          <a:prstGeom prst="rect">
            <a:avLst/>
          </a:prstGeom>
        </p:spPr>
        <p:txBody>
          <a:bodyPr anchor="t" rtlCol="false" tIns="0" lIns="0" bIns="0" rIns="0">
            <a:spAutoFit/>
          </a:bodyPr>
          <a:lstStyle/>
          <a:p>
            <a:pPr algn="l">
              <a:lnSpc>
                <a:spcPts val="2999"/>
              </a:lnSpc>
            </a:pPr>
            <a:r>
              <a:rPr lang="en-US" sz="2499" spc="37">
                <a:solidFill>
                  <a:srgbClr val="FFFFFF"/>
                </a:solidFill>
                <a:latin typeface="Aileron"/>
                <a:ea typeface="Aileron"/>
                <a:cs typeface="Aileron"/>
                <a:sym typeface="Aileron"/>
              </a:rPr>
              <a:t>PNS memang memiliki gaji yang tidak besar, tetapi profesi tersebut adalah simbol dari kestabilan. bagaimanapun PNS akan selalu jadi pekerjaan yang diperhitungkan karena benefit dari sulitnya dipecat dan pemberian uang pensiun di masa depan. jadi kamu akan aman denganku.</a:t>
            </a:r>
          </a:p>
        </p:txBody>
      </p:sp>
      <p:sp>
        <p:nvSpPr>
          <p:cNvPr name="TextBox 5" id="5"/>
          <p:cNvSpPr txBox="true"/>
          <p:nvPr/>
        </p:nvSpPr>
        <p:spPr>
          <a:xfrm rot="0">
            <a:off x="3017750" y="8466690"/>
            <a:ext cx="4150137" cy="371475"/>
          </a:xfrm>
          <a:prstGeom prst="rect">
            <a:avLst/>
          </a:prstGeom>
        </p:spPr>
        <p:txBody>
          <a:bodyPr anchor="t" rtlCol="false" tIns="0" lIns="0" bIns="0" rIns="0">
            <a:spAutoFit/>
          </a:bodyPr>
          <a:lstStyle/>
          <a:p>
            <a:pPr algn="l">
              <a:lnSpc>
                <a:spcPts val="2999"/>
              </a:lnSpc>
            </a:pPr>
            <a:r>
              <a:rPr lang="en-US" sz="2499" i="true" spc="37">
                <a:solidFill>
                  <a:srgbClr val="FFFFFF"/>
                </a:solidFill>
                <a:latin typeface="Aileron Italics"/>
                <a:ea typeface="Aileron Italics"/>
                <a:cs typeface="Aileron Italics"/>
                <a:sym typeface="Aileron Italics"/>
              </a:rPr>
              <a:t>Foto kamu sedang kerja</a:t>
            </a:r>
          </a:p>
        </p:txBody>
      </p:sp>
      <p:sp>
        <p:nvSpPr>
          <p:cNvPr name="TextBox 6" id="6"/>
          <p:cNvSpPr txBox="true"/>
          <p:nvPr/>
        </p:nvSpPr>
        <p:spPr>
          <a:xfrm rot="0">
            <a:off x="593030" y="9511565"/>
            <a:ext cx="5959905" cy="409555"/>
          </a:xfrm>
          <a:prstGeom prst="rect">
            <a:avLst/>
          </a:prstGeom>
        </p:spPr>
        <p:txBody>
          <a:bodyPr anchor="t" rtlCol="false" tIns="0" lIns="0" bIns="0" rIns="0">
            <a:spAutoFit/>
          </a:bodyPr>
          <a:lstStyle/>
          <a:p>
            <a:pPr algn="l">
              <a:lnSpc>
                <a:spcPts val="2937"/>
              </a:lnSpc>
            </a:pPr>
            <a:r>
              <a:rPr lang="en-US" sz="3193" spc="-185" b="true">
                <a:solidFill>
                  <a:srgbClr val="FFFFFF"/>
                </a:solidFill>
                <a:latin typeface="Open Sauce Heavy"/>
                <a:ea typeface="Open Sauce Heavy"/>
                <a:cs typeface="Open Sauce Heavy"/>
                <a:sym typeface="Open Sauce Heavy"/>
              </a:rPr>
              <a:t>www.meenta.net</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FF66C4"/>
        </a:solidFill>
      </p:bgPr>
    </p:bg>
    <p:spTree>
      <p:nvGrpSpPr>
        <p:cNvPr id="1" name=""/>
        <p:cNvGrpSpPr/>
        <p:nvPr/>
      </p:nvGrpSpPr>
      <p:grpSpPr>
        <a:xfrm>
          <a:off x="0" y="0"/>
          <a:ext cx="0" cy="0"/>
          <a:chOff x="0" y="0"/>
          <a:chExt cx="0" cy="0"/>
        </a:xfrm>
      </p:grpSpPr>
      <p:sp>
        <p:nvSpPr>
          <p:cNvPr name="Freeform 2" id="2"/>
          <p:cNvSpPr/>
          <p:nvPr/>
        </p:nvSpPr>
        <p:spPr>
          <a:xfrm flipH="false" flipV="false" rot="0">
            <a:off x="1294417" y="1651214"/>
            <a:ext cx="6021254" cy="6207479"/>
          </a:xfrm>
          <a:custGeom>
            <a:avLst/>
            <a:gdLst/>
            <a:ahLst/>
            <a:cxnLst/>
            <a:rect r="r" b="b" t="t" l="l"/>
            <a:pathLst>
              <a:path h="6207479" w="6021254">
                <a:moveTo>
                  <a:pt x="0" y="0"/>
                </a:moveTo>
                <a:lnTo>
                  <a:pt x="6021255" y="0"/>
                </a:lnTo>
                <a:lnTo>
                  <a:pt x="6021255" y="6207479"/>
                </a:lnTo>
                <a:lnTo>
                  <a:pt x="0" y="620747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9645536" y="1889339"/>
            <a:ext cx="7334996" cy="1708853"/>
          </a:xfrm>
          <a:prstGeom prst="rect">
            <a:avLst/>
          </a:prstGeom>
        </p:spPr>
        <p:txBody>
          <a:bodyPr anchor="t" rtlCol="false" tIns="0" lIns="0" bIns="0" rIns="0">
            <a:spAutoFit/>
          </a:bodyPr>
          <a:lstStyle/>
          <a:p>
            <a:pPr algn="l" marL="0" indent="0" lvl="0">
              <a:lnSpc>
                <a:spcPts val="6412"/>
              </a:lnSpc>
            </a:pPr>
            <a:r>
              <a:rPr lang="en-US" b="true" sz="7456" spc="-738">
                <a:solidFill>
                  <a:srgbClr val="FFFFFF"/>
                </a:solidFill>
                <a:latin typeface="Open Sauce Heavy"/>
                <a:ea typeface="Open Sauce Heavy"/>
                <a:cs typeface="Open Sauce Heavy"/>
                <a:sym typeface="Open Sauce Heavy"/>
              </a:rPr>
              <a:t>4 . SAYA  PUNYA PASIF INCOME</a:t>
            </a:r>
          </a:p>
        </p:txBody>
      </p:sp>
      <p:sp>
        <p:nvSpPr>
          <p:cNvPr name="TextBox 4" id="4"/>
          <p:cNvSpPr txBox="true"/>
          <p:nvPr/>
        </p:nvSpPr>
        <p:spPr>
          <a:xfrm rot="0">
            <a:off x="9812604" y="3861621"/>
            <a:ext cx="7167927" cy="2228850"/>
          </a:xfrm>
          <a:prstGeom prst="rect">
            <a:avLst/>
          </a:prstGeom>
        </p:spPr>
        <p:txBody>
          <a:bodyPr anchor="t" rtlCol="false" tIns="0" lIns="0" bIns="0" rIns="0">
            <a:spAutoFit/>
          </a:bodyPr>
          <a:lstStyle/>
          <a:p>
            <a:pPr algn="l">
              <a:lnSpc>
                <a:spcPts val="2999"/>
              </a:lnSpc>
            </a:pPr>
            <a:r>
              <a:rPr lang="en-US" sz="2499" spc="37">
                <a:solidFill>
                  <a:srgbClr val="FFFFFF"/>
                </a:solidFill>
                <a:latin typeface="Aileron"/>
                <a:ea typeface="Aileron"/>
                <a:cs typeface="Aileron"/>
                <a:sym typeface="Aileron"/>
              </a:rPr>
              <a:t>Aku merupakan orang yang ingin terus mengembangkan diri, aku selalu punya usaha untuk terus meningkatkan pendapatan. memang uang bukan segalanya, tetapi aku percaya uang akan menyelesaikan banyak hal dan membahagiakan kita.</a:t>
            </a:r>
          </a:p>
        </p:txBody>
      </p:sp>
      <p:sp>
        <p:nvSpPr>
          <p:cNvPr name="TextBox 5" id="5"/>
          <p:cNvSpPr txBox="true"/>
          <p:nvPr/>
        </p:nvSpPr>
        <p:spPr>
          <a:xfrm rot="0">
            <a:off x="2433511" y="8219952"/>
            <a:ext cx="4150137" cy="371475"/>
          </a:xfrm>
          <a:prstGeom prst="rect">
            <a:avLst/>
          </a:prstGeom>
        </p:spPr>
        <p:txBody>
          <a:bodyPr anchor="t" rtlCol="false" tIns="0" lIns="0" bIns="0" rIns="0">
            <a:spAutoFit/>
          </a:bodyPr>
          <a:lstStyle/>
          <a:p>
            <a:pPr algn="l">
              <a:lnSpc>
                <a:spcPts val="2999"/>
              </a:lnSpc>
            </a:pPr>
            <a:r>
              <a:rPr lang="en-US" sz="2499" i="true" spc="37">
                <a:solidFill>
                  <a:srgbClr val="FFFFFF"/>
                </a:solidFill>
                <a:latin typeface="Aileron Italics"/>
                <a:ea typeface="Aileron Italics"/>
                <a:cs typeface="Aileron Italics"/>
                <a:sym typeface="Aileron Italics"/>
              </a:rPr>
              <a:t>portofolio pasif income mu</a:t>
            </a:r>
          </a:p>
        </p:txBody>
      </p:sp>
      <p:sp>
        <p:nvSpPr>
          <p:cNvPr name="TextBox 6" id="6"/>
          <p:cNvSpPr txBox="true"/>
          <p:nvPr/>
        </p:nvSpPr>
        <p:spPr>
          <a:xfrm rot="0">
            <a:off x="593030" y="9511565"/>
            <a:ext cx="5959905" cy="409555"/>
          </a:xfrm>
          <a:prstGeom prst="rect">
            <a:avLst/>
          </a:prstGeom>
        </p:spPr>
        <p:txBody>
          <a:bodyPr anchor="t" rtlCol="false" tIns="0" lIns="0" bIns="0" rIns="0">
            <a:spAutoFit/>
          </a:bodyPr>
          <a:lstStyle/>
          <a:p>
            <a:pPr algn="l">
              <a:lnSpc>
                <a:spcPts val="2937"/>
              </a:lnSpc>
            </a:pPr>
            <a:r>
              <a:rPr lang="en-US" sz="3193" spc="-185" b="true">
                <a:solidFill>
                  <a:srgbClr val="FFFFFF"/>
                </a:solidFill>
                <a:latin typeface="Open Sauce Heavy"/>
                <a:ea typeface="Open Sauce Heavy"/>
                <a:cs typeface="Open Sauce Heavy"/>
                <a:sym typeface="Open Sauce Heavy"/>
              </a:rPr>
              <a:t>www.meenta.net</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FF66C4"/>
        </a:solidFill>
      </p:bgPr>
    </p:bg>
    <p:spTree>
      <p:nvGrpSpPr>
        <p:cNvPr id="1" name=""/>
        <p:cNvGrpSpPr/>
        <p:nvPr/>
      </p:nvGrpSpPr>
      <p:grpSpPr>
        <a:xfrm>
          <a:off x="0" y="0"/>
          <a:ext cx="0" cy="0"/>
          <a:chOff x="0" y="0"/>
          <a:chExt cx="0" cy="0"/>
        </a:xfrm>
      </p:grpSpPr>
      <p:sp>
        <p:nvSpPr>
          <p:cNvPr name="Freeform 2" id="2"/>
          <p:cNvSpPr/>
          <p:nvPr/>
        </p:nvSpPr>
        <p:spPr>
          <a:xfrm flipH="false" flipV="false" rot="0">
            <a:off x="1960606" y="1169139"/>
            <a:ext cx="6212802" cy="6980677"/>
          </a:xfrm>
          <a:custGeom>
            <a:avLst/>
            <a:gdLst/>
            <a:ahLst/>
            <a:cxnLst/>
            <a:rect r="r" b="b" t="t" l="l"/>
            <a:pathLst>
              <a:path h="6980677" w="6212802">
                <a:moveTo>
                  <a:pt x="0" y="0"/>
                </a:moveTo>
                <a:lnTo>
                  <a:pt x="6212803" y="0"/>
                </a:lnTo>
                <a:lnTo>
                  <a:pt x="6212803" y="6980677"/>
                </a:lnTo>
                <a:lnTo>
                  <a:pt x="0" y="698067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9645536" y="1889339"/>
            <a:ext cx="7334996" cy="2521356"/>
          </a:xfrm>
          <a:prstGeom prst="rect">
            <a:avLst/>
          </a:prstGeom>
        </p:spPr>
        <p:txBody>
          <a:bodyPr anchor="t" rtlCol="false" tIns="0" lIns="0" bIns="0" rIns="0">
            <a:spAutoFit/>
          </a:bodyPr>
          <a:lstStyle/>
          <a:p>
            <a:pPr algn="l" marL="0" indent="0" lvl="0">
              <a:lnSpc>
                <a:spcPts val="6412"/>
              </a:lnSpc>
            </a:pPr>
            <a:r>
              <a:rPr lang="en-US" b="true" sz="7456" spc="-738">
                <a:solidFill>
                  <a:srgbClr val="FFFFFF"/>
                </a:solidFill>
                <a:latin typeface="Open Sauce Heavy"/>
                <a:ea typeface="Open Sauce Heavy"/>
                <a:cs typeface="Open Sauce Heavy"/>
                <a:sym typeface="Open Sauce Heavy"/>
              </a:rPr>
              <a:t>5 . SAYA TIDAK MENGANUT PATRIARKI</a:t>
            </a:r>
          </a:p>
        </p:txBody>
      </p:sp>
      <p:sp>
        <p:nvSpPr>
          <p:cNvPr name="TextBox 4" id="4"/>
          <p:cNvSpPr txBox="true"/>
          <p:nvPr/>
        </p:nvSpPr>
        <p:spPr>
          <a:xfrm rot="0">
            <a:off x="9645536" y="4829592"/>
            <a:ext cx="7167927" cy="2971800"/>
          </a:xfrm>
          <a:prstGeom prst="rect">
            <a:avLst/>
          </a:prstGeom>
        </p:spPr>
        <p:txBody>
          <a:bodyPr anchor="t" rtlCol="false" tIns="0" lIns="0" bIns="0" rIns="0">
            <a:spAutoFit/>
          </a:bodyPr>
          <a:lstStyle/>
          <a:p>
            <a:pPr algn="l">
              <a:lnSpc>
                <a:spcPts val="2999"/>
              </a:lnSpc>
            </a:pPr>
            <a:r>
              <a:rPr lang="en-US" sz="2499" spc="37">
                <a:solidFill>
                  <a:srgbClr val="FFFFFF"/>
                </a:solidFill>
                <a:latin typeface="Aileron"/>
                <a:ea typeface="Aileron"/>
                <a:cs typeface="Aileron"/>
                <a:sym typeface="Aileron"/>
              </a:rPr>
              <a:t>Aku termasuk orang yang tidak suka konsep patriarki, aku memandang bahwa pria tidak hanya bekerja dan mendapatkan pelayanan dari istri. Prinsipku adalah bahwa keluarga harus dibangun dari kerjasama suami dan istri, bagiku suami cuci piring, memasak, mengepel, menyapu, mencuci pakaian itu adalah hal yang keren.</a:t>
            </a:r>
          </a:p>
        </p:txBody>
      </p:sp>
      <p:sp>
        <p:nvSpPr>
          <p:cNvPr name="TextBox 5" id="5"/>
          <p:cNvSpPr txBox="true"/>
          <p:nvPr/>
        </p:nvSpPr>
        <p:spPr>
          <a:xfrm rot="0">
            <a:off x="2991939" y="8561589"/>
            <a:ext cx="4150137" cy="371475"/>
          </a:xfrm>
          <a:prstGeom prst="rect">
            <a:avLst/>
          </a:prstGeom>
        </p:spPr>
        <p:txBody>
          <a:bodyPr anchor="t" rtlCol="false" tIns="0" lIns="0" bIns="0" rIns="0">
            <a:spAutoFit/>
          </a:bodyPr>
          <a:lstStyle/>
          <a:p>
            <a:pPr algn="l">
              <a:lnSpc>
                <a:spcPts val="2999"/>
              </a:lnSpc>
            </a:pPr>
            <a:r>
              <a:rPr lang="en-US" sz="2499" i="true" spc="37">
                <a:solidFill>
                  <a:srgbClr val="FFFFFF"/>
                </a:solidFill>
                <a:latin typeface="Aileron Italics"/>
                <a:ea typeface="Aileron Italics"/>
                <a:cs typeface="Aileron Italics"/>
                <a:sym typeface="Aileron Italics"/>
              </a:rPr>
              <a:t>Foto kamu yang menarik</a:t>
            </a:r>
          </a:p>
        </p:txBody>
      </p:sp>
      <p:sp>
        <p:nvSpPr>
          <p:cNvPr name="TextBox 6" id="6"/>
          <p:cNvSpPr txBox="true"/>
          <p:nvPr/>
        </p:nvSpPr>
        <p:spPr>
          <a:xfrm rot="0">
            <a:off x="593030" y="9511565"/>
            <a:ext cx="5959905" cy="409555"/>
          </a:xfrm>
          <a:prstGeom prst="rect">
            <a:avLst/>
          </a:prstGeom>
        </p:spPr>
        <p:txBody>
          <a:bodyPr anchor="t" rtlCol="false" tIns="0" lIns="0" bIns="0" rIns="0">
            <a:spAutoFit/>
          </a:bodyPr>
          <a:lstStyle/>
          <a:p>
            <a:pPr algn="l">
              <a:lnSpc>
                <a:spcPts val="2937"/>
              </a:lnSpc>
            </a:pPr>
            <a:r>
              <a:rPr lang="en-US" sz="3193" spc="-185" b="true">
                <a:solidFill>
                  <a:srgbClr val="FFFFFF"/>
                </a:solidFill>
                <a:latin typeface="Open Sauce Heavy"/>
                <a:ea typeface="Open Sauce Heavy"/>
                <a:cs typeface="Open Sauce Heavy"/>
                <a:sym typeface="Open Sauce Heavy"/>
              </a:rPr>
              <a:t>www.meenta.net</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F66C4"/>
        </a:solidFill>
      </p:bgPr>
    </p:bg>
    <p:spTree>
      <p:nvGrpSpPr>
        <p:cNvPr id="1" name=""/>
        <p:cNvGrpSpPr/>
        <p:nvPr/>
      </p:nvGrpSpPr>
      <p:grpSpPr>
        <a:xfrm>
          <a:off x="0" y="0"/>
          <a:ext cx="0" cy="0"/>
          <a:chOff x="0" y="0"/>
          <a:chExt cx="0" cy="0"/>
        </a:xfrm>
      </p:grpSpPr>
      <p:sp>
        <p:nvSpPr>
          <p:cNvPr name="Freeform 2" id="2"/>
          <p:cNvSpPr/>
          <p:nvPr/>
        </p:nvSpPr>
        <p:spPr>
          <a:xfrm flipH="false" flipV="false" rot="0">
            <a:off x="1590536" y="2232008"/>
            <a:ext cx="6947742" cy="5419239"/>
          </a:xfrm>
          <a:custGeom>
            <a:avLst/>
            <a:gdLst/>
            <a:ahLst/>
            <a:cxnLst/>
            <a:rect r="r" b="b" t="t" l="l"/>
            <a:pathLst>
              <a:path h="5419239" w="6947742">
                <a:moveTo>
                  <a:pt x="0" y="0"/>
                </a:moveTo>
                <a:lnTo>
                  <a:pt x="6947742" y="0"/>
                </a:lnTo>
                <a:lnTo>
                  <a:pt x="6947742" y="5419239"/>
                </a:lnTo>
                <a:lnTo>
                  <a:pt x="0" y="541923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9645536" y="1889339"/>
            <a:ext cx="7334996" cy="1708853"/>
          </a:xfrm>
          <a:prstGeom prst="rect">
            <a:avLst/>
          </a:prstGeom>
        </p:spPr>
        <p:txBody>
          <a:bodyPr anchor="t" rtlCol="false" tIns="0" lIns="0" bIns="0" rIns="0">
            <a:spAutoFit/>
          </a:bodyPr>
          <a:lstStyle/>
          <a:p>
            <a:pPr algn="l" marL="0" indent="0" lvl="0">
              <a:lnSpc>
                <a:spcPts val="6412"/>
              </a:lnSpc>
            </a:pPr>
            <a:r>
              <a:rPr lang="en-US" b="true" sz="7456" spc="-738">
                <a:solidFill>
                  <a:srgbClr val="FFFFFF"/>
                </a:solidFill>
                <a:latin typeface="Open Sauce Heavy"/>
                <a:ea typeface="Open Sauce Heavy"/>
                <a:cs typeface="Open Sauce Heavy"/>
                <a:sym typeface="Open Sauce Heavy"/>
              </a:rPr>
              <a:t>6 . SAYA  SUKA BERPETUALANG</a:t>
            </a:r>
          </a:p>
        </p:txBody>
      </p:sp>
      <p:sp>
        <p:nvSpPr>
          <p:cNvPr name="TextBox 4" id="4"/>
          <p:cNvSpPr txBox="true"/>
          <p:nvPr/>
        </p:nvSpPr>
        <p:spPr>
          <a:xfrm rot="0">
            <a:off x="9812604" y="3861621"/>
            <a:ext cx="7167927" cy="4086225"/>
          </a:xfrm>
          <a:prstGeom prst="rect">
            <a:avLst/>
          </a:prstGeom>
        </p:spPr>
        <p:txBody>
          <a:bodyPr anchor="t" rtlCol="false" tIns="0" lIns="0" bIns="0" rIns="0">
            <a:spAutoFit/>
          </a:bodyPr>
          <a:lstStyle/>
          <a:p>
            <a:pPr algn="l">
              <a:lnSpc>
                <a:spcPts val="2999"/>
              </a:lnSpc>
            </a:pPr>
            <a:r>
              <a:rPr lang="en-US" sz="2499" spc="37">
                <a:solidFill>
                  <a:srgbClr val="FFFFFF"/>
                </a:solidFill>
                <a:latin typeface="Aileron"/>
                <a:ea typeface="Aileron"/>
                <a:cs typeface="Aileron"/>
                <a:sym typeface="Aileron"/>
              </a:rPr>
              <a:t>Berpetualang pergi ke tempat baru merupakan hal yang menyenangkan, terlebih lagi bila bersama keluarga. Mengunjungi tempat baru, menikmati keindahan alam, makan di tempat yang indah, dan pergi jauh adalah salah satu cara menikmati hidup. jangan sampai kita hidup hanya bekerja sampai mati sampai lupa cara menikmati hidup. </a:t>
            </a:r>
          </a:p>
          <a:p>
            <a:pPr algn="l">
              <a:lnSpc>
                <a:spcPts val="2999"/>
              </a:lnSpc>
            </a:pPr>
            <a:r>
              <a:rPr lang="en-US" sz="2499" spc="37">
                <a:solidFill>
                  <a:srgbClr val="FFFFFF"/>
                </a:solidFill>
                <a:latin typeface="Aileron"/>
                <a:ea typeface="Aileron"/>
                <a:cs typeface="Aileron"/>
                <a:sym typeface="Aileron"/>
              </a:rPr>
              <a:t>Bersamaku kamu akan kuajak ke tempat-tempat indah yang tidak pernah kamu kunjungi sebelumnya.</a:t>
            </a:r>
          </a:p>
        </p:txBody>
      </p:sp>
      <p:sp>
        <p:nvSpPr>
          <p:cNvPr name="TextBox 5" id="5"/>
          <p:cNvSpPr txBox="true"/>
          <p:nvPr/>
        </p:nvSpPr>
        <p:spPr>
          <a:xfrm rot="0">
            <a:off x="2433511" y="8219952"/>
            <a:ext cx="4150137" cy="371475"/>
          </a:xfrm>
          <a:prstGeom prst="rect">
            <a:avLst/>
          </a:prstGeom>
        </p:spPr>
        <p:txBody>
          <a:bodyPr anchor="t" rtlCol="false" tIns="0" lIns="0" bIns="0" rIns="0">
            <a:spAutoFit/>
          </a:bodyPr>
          <a:lstStyle/>
          <a:p>
            <a:pPr algn="l">
              <a:lnSpc>
                <a:spcPts val="2999"/>
              </a:lnSpc>
            </a:pPr>
            <a:r>
              <a:rPr lang="en-US" sz="2499" i="true" spc="37">
                <a:solidFill>
                  <a:srgbClr val="FFFFFF"/>
                </a:solidFill>
                <a:latin typeface="Aileron Italics"/>
                <a:ea typeface="Aileron Italics"/>
                <a:cs typeface="Aileron Italics"/>
                <a:sym typeface="Aileron Italics"/>
              </a:rPr>
              <a:t>Foto kamu sedang traveling</a:t>
            </a:r>
          </a:p>
        </p:txBody>
      </p:sp>
      <p:sp>
        <p:nvSpPr>
          <p:cNvPr name="TextBox 6" id="6"/>
          <p:cNvSpPr txBox="true"/>
          <p:nvPr/>
        </p:nvSpPr>
        <p:spPr>
          <a:xfrm rot="0">
            <a:off x="593030" y="9511565"/>
            <a:ext cx="5959905" cy="409555"/>
          </a:xfrm>
          <a:prstGeom prst="rect">
            <a:avLst/>
          </a:prstGeom>
        </p:spPr>
        <p:txBody>
          <a:bodyPr anchor="t" rtlCol="false" tIns="0" lIns="0" bIns="0" rIns="0">
            <a:spAutoFit/>
          </a:bodyPr>
          <a:lstStyle/>
          <a:p>
            <a:pPr algn="l">
              <a:lnSpc>
                <a:spcPts val="2937"/>
              </a:lnSpc>
            </a:pPr>
            <a:r>
              <a:rPr lang="en-US" sz="3193" spc="-185" b="true">
                <a:solidFill>
                  <a:srgbClr val="FFFFFF"/>
                </a:solidFill>
                <a:latin typeface="Open Sauce Heavy"/>
                <a:ea typeface="Open Sauce Heavy"/>
                <a:cs typeface="Open Sauce Heavy"/>
                <a:sym typeface="Open Sauce Heavy"/>
              </a:rPr>
              <a:t>www.meenta.net</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FF66C4"/>
        </a:solidFill>
      </p:bgPr>
    </p:bg>
    <p:spTree>
      <p:nvGrpSpPr>
        <p:cNvPr id="1" name=""/>
        <p:cNvGrpSpPr/>
        <p:nvPr/>
      </p:nvGrpSpPr>
      <p:grpSpPr>
        <a:xfrm>
          <a:off x="0" y="0"/>
          <a:ext cx="0" cy="0"/>
          <a:chOff x="0" y="0"/>
          <a:chExt cx="0" cy="0"/>
        </a:xfrm>
      </p:grpSpPr>
      <p:sp>
        <p:nvSpPr>
          <p:cNvPr name="Freeform 2" id="2"/>
          <p:cNvSpPr/>
          <p:nvPr/>
        </p:nvSpPr>
        <p:spPr>
          <a:xfrm flipH="false" flipV="false" rot="0">
            <a:off x="1210983" y="2464693"/>
            <a:ext cx="7190950" cy="5321303"/>
          </a:xfrm>
          <a:custGeom>
            <a:avLst/>
            <a:gdLst/>
            <a:ahLst/>
            <a:cxnLst/>
            <a:rect r="r" b="b" t="t" l="l"/>
            <a:pathLst>
              <a:path h="5321303" w="7190950">
                <a:moveTo>
                  <a:pt x="0" y="0"/>
                </a:moveTo>
                <a:lnTo>
                  <a:pt x="7190949" y="0"/>
                </a:lnTo>
                <a:lnTo>
                  <a:pt x="7190949" y="5321303"/>
                </a:lnTo>
                <a:lnTo>
                  <a:pt x="0" y="5321303"/>
                </a:lnTo>
                <a:lnTo>
                  <a:pt x="0" y="0"/>
                </a:lnTo>
                <a:close/>
              </a:path>
            </a:pathLst>
          </a:custGeom>
          <a:blipFill>
            <a:blip r:embed="rId2"/>
            <a:stretch>
              <a:fillRect l="0" t="0" r="0" b="0"/>
            </a:stretch>
          </a:blipFill>
        </p:spPr>
      </p:sp>
      <p:sp>
        <p:nvSpPr>
          <p:cNvPr name="TextBox 3" id="3"/>
          <p:cNvSpPr txBox="true"/>
          <p:nvPr/>
        </p:nvSpPr>
        <p:spPr>
          <a:xfrm rot="0">
            <a:off x="9645536" y="1889339"/>
            <a:ext cx="7334996" cy="2521356"/>
          </a:xfrm>
          <a:prstGeom prst="rect">
            <a:avLst/>
          </a:prstGeom>
        </p:spPr>
        <p:txBody>
          <a:bodyPr anchor="t" rtlCol="false" tIns="0" lIns="0" bIns="0" rIns="0">
            <a:spAutoFit/>
          </a:bodyPr>
          <a:lstStyle/>
          <a:p>
            <a:pPr algn="l" marL="0" indent="0" lvl="0">
              <a:lnSpc>
                <a:spcPts val="6412"/>
              </a:lnSpc>
            </a:pPr>
            <a:r>
              <a:rPr lang="en-US" b="true" sz="7456" spc="-738">
                <a:solidFill>
                  <a:srgbClr val="FFFFFF"/>
                </a:solidFill>
                <a:latin typeface="Open Sauce Heavy"/>
                <a:ea typeface="Open Sauce Heavy"/>
                <a:cs typeface="Open Sauce Heavy"/>
                <a:sym typeface="Open Sauce Heavy"/>
              </a:rPr>
              <a:t>7 . SAYA BUKAN PEMALU KALAU SOAL CARI UANG</a:t>
            </a:r>
          </a:p>
        </p:txBody>
      </p:sp>
      <p:sp>
        <p:nvSpPr>
          <p:cNvPr name="TextBox 4" id="4"/>
          <p:cNvSpPr txBox="true"/>
          <p:nvPr/>
        </p:nvSpPr>
        <p:spPr>
          <a:xfrm rot="0">
            <a:off x="9729070" y="4772025"/>
            <a:ext cx="7167927" cy="2228850"/>
          </a:xfrm>
          <a:prstGeom prst="rect">
            <a:avLst/>
          </a:prstGeom>
        </p:spPr>
        <p:txBody>
          <a:bodyPr anchor="t" rtlCol="false" tIns="0" lIns="0" bIns="0" rIns="0">
            <a:spAutoFit/>
          </a:bodyPr>
          <a:lstStyle/>
          <a:p>
            <a:pPr algn="l">
              <a:lnSpc>
                <a:spcPts val="2999"/>
              </a:lnSpc>
            </a:pPr>
            <a:r>
              <a:rPr lang="en-US" sz="2499" spc="37">
                <a:solidFill>
                  <a:srgbClr val="FFFFFF"/>
                </a:solidFill>
                <a:latin typeface="Aileron"/>
                <a:ea typeface="Aileron"/>
                <a:cs typeface="Aileron"/>
                <a:sym typeface="Aileron"/>
              </a:rPr>
              <a:t>Bila sampai hal buruk terjadi misalnya dipecat ASN ataupun hal yang tidak terduga lainnya, kamu akan tetap aman. aku akan tetap bisa menghasilkan uang dari berbagai hal misalnya jualan dipinggir jalan, atau pekerjaan lain yang mungkin orang lain bukan pekerjaan yang keren.</a:t>
            </a:r>
          </a:p>
        </p:txBody>
      </p:sp>
      <p:sp>
        <p:nvSpPr>
          <p:cNvPr name="TextBox 5" id="5"/>
          <p:cNvSpPr txBox="true"/>
          <p:nvPr/>
        </p:nvSpPr>
        <p:spPr>
          <a:xfrm rot="0">
            <a:off x="2433511" y="8219952"/>
            <a:ext cx="4150137" cy="371475"/>
          </a:xfrm>
          <a:prstGeom prst="rect">
            <a:avLst/>
          </a:prstGeom>
        </p:spPr>
        <p:txBody>
          <a:bodyPr anchor="t" rtlCol="false" tIns="0" lIns="0" bIns="0" rIns="0">
            <a:spAutoFit/>
          </a:bodyPr>
          <a:lstStyle/>
          <a:p>
            <a:pPr algn="l">
              <a:lnSpc>
                <a:spcPts val="2999"/>
              </a:lnSpc>
            </a:pPr>
            <a:r>
              <a:rPr lang="en-US" sz="2499" i="true" spc="37">
                <a:solidFill>
                  <a:srgbClr val="FFFFFF"/>
                </a:solidFill>
                <a:latin typeface="Aileron Italics"/>
                <a:ea typeface="Aileron Italics"/>
                <a:cs typeface="Aileron Italics"/>
                <a:sym typeface="Aileron Italics"/>
              </a:rPr>
              <a:t>Foto Side hustle kamu</a:t>
            </a:r>
          </a:p>
        </p:txBody>
      </p:sp>
      <p:sp>
        <p:nvSpPr>
          <p:cNvPr name="TextBox 6" id="6"/>
          <p:cNvSpPr txBox="true"/>
          <p:nvPr/>
        </p:nvSpPr>
        <p:spPr>
          <a:xfrm rot="0">
            <a:off x="593030" y="9511565"/>
            <a:ext cx="5959905" cy="409555"/>
          </a:xfrm>
          <a:prstGeom prst="rect">
            <a:avLst/>
          </a:prstGeom>
        </p:spPr>
        <p:txBody>
          <a:bodyPr anchor="t" rtlCol="false" tIns="0" lIns="0" bIns="0" rIns="0">
            <a:spAutoFit/>
          </a:bodyPr>
          <a:lstStyle/>
          <a:p>
            <a:pPr algn="l">
              <a:lnSpc>
                <a:spcPts val="2937"/>
              </a:lnSpc>
            </a:pPr>
            <a:r>
              <a:rPr lang="en-US" sz="3193" spc="-185" b="true">
                <a:solidFill>
                  <a:srgbClr val="FFFFFF"/>
                </a:solidFill>
                <a:latin typeface="Open Sauce Heavy"/>
                <a:ea typeface="Open Sauce Heavy"/>
                <a:cs typeface="Open Sauce Heavy"/>
                <a:sym typeface="Open Sauce Heavy"/>
              </a:rPr>
              <a:t>www.meenta.net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DAHRHeYIVRs</dc:identifier>
  <dcterms:modified xsi:type="dcterms:W3CDTF">2011-08-01T06:04:30Z</dcterms:modified>
  <cp:revision>1</cp:revision>
  <dc:title>Copy of Proposal for my sweetist girl</dc:title>
</cp:coreProperties>
</file>